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182" r:id="rId1"/>
  </p:sldMasterIdLst>
  <p:notesMasterIdLst>
    <p:notesMasterId r:id="rId13"/>
  </p:notesMasterIdLst>
  <p:handoutMasterIdLst>
    <p:handoutMasterId r:id="rId14"/>
  </p:handoutMasterIdLst>
  <p:sldIdLst>
    <p:sldId id="872" r:id="rId2"/>
    <p:sldId id="913" r:id="rId3"/>
    <p:sldId id="916" r:id="rId4"/>
    <p:sldId id="912" r:id="rId5"/>
    <p:sldId id="911" r:id="rId6"/>
    <p:sldId id="915" r:id="rId7"/>
    <p:sldId id="917" r:id="rId8"/>
    <p:sldId id="914" r:id="rId9"/>
    <p:sldId id="918" r:id="rId10"/>
    <p:sldId id="919" r:id="rId11"/>
    <p:sldId id="920" r:id="rId12"/>
  </p:sldIdLst>
  <p:sldSz cx="9144000" cy="6858000" type="screen4x3"/>
  <p:notesSz cx="6797675" cy="987425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9933"/>
    <a:srgbClr val="0081E2"/>
    <a:srgbClr val="FFBE05"/>
    <a:srgbClr val="FFD55D"/>
    <a:srgbClr val="00FF00"/>
    <a:srgbClr val="FF0000"/>
    <a:srgbClr val="008000"/>
    <a:srgbClr val="0A4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88" autoAdjust="0"/>
  </p:normalViewPr>
  <p:slideViewPr>
    <p:cSldViewPr>
      <p:cViewPr varScale="1">
        <p:scale>
          <a:sx n="116" d="100"/>
          <a:sy n="116" d="100"/>
        </p:scale>
        <p:origin x="-672" y="-96"/>
      </p:cViewPr>
      <p:guideLst>
        <p:guide orient="horz" pos="4319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3792"/>
    </p:cViewPr>
  </p:sorterViewPr>
  <p:notesViewPr>
    <p:cSldViewPr>
      <p:cViewPr>
        <p:scale>
          <a:sx n="100" d="100"/>
          <a:sy n="100" d="100"/>
        </p:scale>
        <p:origin x="-3440" y="6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9D7301-FDE1-344F-89CF-547BC064A2B4}" type="datetime1">
              <a:rPr lang="en-US"/>
              <a:pPr>
                <a:defRPr/>
              </a:pPr>
              <a:t>31/8/14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4146EA-AA3C-F941-B3E5-BB8F4346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AU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AU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ja-JP" noProof="0"/>
              <a:t>Click to edit Master text styles</a:t>
            </a:r>
          </a:p>
          <a:p>
            <a:pPr lvl="1"/>
            <a:r>
              <a:rPr lang="en-AU" altLang="ja-JP" noProof="0"/>
              <a:t>Second level</a:t>
            </a:r>
          </a:p>
          <a:p>
            <a:pPr lvl="2"/>
            <a:r>
              <a:rPr lang="en-AU" altLang="ja-JP" noProof="0"/>
              <a:t>Third level</a:t>
            </a:r>
          </a:p>
          <a:p>
            <a:pPr lvl="3"/>
            <a:r>
              <a:rPr lang="en-AU" altLang="ja-JP" noProof="0"/>
              <a:t>Fourth level</a:t>
            </a:r>
          </a:p>
          <a:p>
            <a:pPr lvl="4"/>
            <a:r>
              <a:rPr lang="en-AU" altLang="ja-JP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AU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770172E-4764-8D40-828B-1A978D8148E5}" type="slidenum">
              <a:rPr lang="en-AU" altLang="ja-JP"/>
              <a:pPr>
                <a:defRPr/>
              </a:pPr>
              <a:t>‹#›</a:t>
            </a:fld>
            <a:endParaRPr lang="en-AU" altLang="ja-JP"/>
          </a:p>
        </p:txBody>
      </p:sp>
    </p:spTree>
    <p:extLst>
      <p:ext uri="{BB962C8B-B14F-4D97-AF65-F5344CB8AC3E}">
        <p14:creationId xmlns:p14="http://schemas.microsoft.com/office/powerpoint/2010/main" val="2980464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70172E-4764-8D40-828B-1A978D8148E5}" type="slidenum">
              <a:rPr lang="en-AU" altLang="ja-JP" smtClean="0"/>
              <a:pPr>
                <a:defRPr/>
              </a:pPr>
              <a:t>1</a:t>
            </a:fld>
            <a:endParaRPr lang="en-AU" altLang="ja-JP"/>
          </a:p>
        </p:txBody>
      </p:sp>
    </p:spTree>
    <p:extLst>
      <p:ext uri="{BB962C8B-B14F-4D97-AF65-F5344CB8AC3E}">
        <p14:creationId xmlns:p14="http://schemas.microsoft.com/office/powerpoint/2010/main" val="216551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7A9A-0218-E242-A9C2-857F832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3782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199A7-9B40-4C44-A830-981086AE425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365043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03D14-0131-1649-845B-2E70F11DAAF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59637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237154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55A4F-BEFA-F143-AB8C-05AC3028FD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797570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D5672-4CE3-2448-8076-99B628A95E6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957441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F61BC-EBF9-5E43-B258-3D548E56572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749168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D82BA-23AB-8346-9D30-701E9321E37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757161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3AC39-B985-6148-B9B0-A53C5B3A961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290968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ACE3C-19DD-9F4B-A0C3-4A390DE19B5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996109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BB974-B779-574E-AF7F-982DA59AC15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245589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B25BA8-EAFC-3A43-8799-4AEDD2686E3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7" name="Picture 6" descr="HKNOG_v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40" y="142382"/>
            <a:ext cx="1475656" cy="9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31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83" r:id="rId1"/>
    <p:sldLayoutId id="2147485184" r:id="rId2"/>
    <p:sldLayoutId id="2147485185" r:id="rId3"/>
    <p:sldLayoutId id="2147485186" r:id="rId4"/>
    <p:sldLayoutId id="2147485187" r:id="rId5"/>
    <p:sldLayoutId id="2147485188" r:id="rId6"/>
    <p:sldLayoutId id="2147485189" r:id="rId7"/>
    <p:sldLayoutId id="2147485190" r:id="rId8"/>
    <p:sldLayoutId id="2147485191" r:id="rId9"/>
    <p:sldLayoutId id="2147485192" r:id="rId10"/>
    <p:sldLayoutId id="2147485193" r:id="rId11"/>
  </p:sldLayoutIdLst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knog.net" TargetMode="External"/><Relationship Id="rId3" Type="http://schemas.openxmlformats.org/officeDocument/2006/relationships/hyperlink" Target="mailto:hknog@googlegroups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>
          <a:xfrm>
            <a:off x="0" y="1700832"/>
            <a:ext cx="9144000" cy="2808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cap="none" dirty="0" smtClean="0">
                <a:solidFill>
                  <a:srgbClr val="FF0000"/>
                </a:solidFill>
                <a:latin typeface="Candara"/>
                <a:ea typeface="ＭＳ Ｐゴシック" charset="0"/>
                <a:cs typeface="Candara"/>
              </a:rPr>
              <a:t>HK</a:t>
            </a:r>
            <a:r>
              <a:rPr lang="en-US" sz="8000" cap="none" dirty="0" smtClean="0">
                <a:latin typeface="Candara"/>
                <a:ea typeface="ＭＳ Ｐゴシック" charset="0"/>
                <a:cs typeface="Candara"/>
              </a:rPr>
              <a:t>NOG</a:t>
            </a:r>
            <a:br>
              <a:rPr lang="en-US" sz="8000" cap="none" dirty="0" smtClean="0">
                <a:latin typeface="Candara"/>
                <a:ea typeface="ＭＳ Ｐゴシック" charset="0"/>
                <a:cs typeface="Candara"/>
              </a:rPr>
            </a:br>
            <a:r>
              <a:rPr lang="en-US" sz="6000" b="0" cap="none" dirty="0" smtClean="0">
                <a:solidFill>
                  <a:srgbClr val="FF0000"/>
                </a:solidFill>
                <a:latin typeface="Candara"/>
                <a:ea typeface="ＭＳ Ｐゴシック" charset="0"/>
                <a:cs typeface="Candara"/>
              </a:rPr>
              <a:t>Hong Kong</a:t>
            </a:r>
            <a:br>
              <a:rPr lang="en-US" sz="6000" b="0" cap="none" dirty="0" smtClean="0">
                <a:solidFill>
                  <a:srgbClr val="FF0000"/>
                </a:solidFill>
                <a:latin typeface="Candara"/>
                <a:ea typeface="ＭＳ Ｐゴシック" charset="0"/>
                <a:cs typeface="Candara"/>
              </a:rPr>
            </a:br>
            <a:r>
              <a:rPr lang="en-US" sz="6000" b="0" cap="none" dirty="0" smtClean="0">
                <a:latin typeface="Candara"/>
                <a:ea typeface="ＭＳ Ｐゴシック" charset="0"/>
                <a:cs typeface="Candara"/>
              </a:rPr>
              <a:t>Network Operators’ Group</a:t>
            </a:r>
            <a:endParaRPr lang="en-US" sz="2800" b="0" cap="none" dirty="0">
              <a:latin typeface="Candara"/>
              <a:ea typeface="ＭＳ Ｐゴシック" charset="0"/>
              <a:cs typeface="Candara"/>
            </a:endParaRPr>
          </a:p>
        </p:txBody>
      </p:sp>
      <p:sp>
        <p:nvSpPr>
          <p:cNvPr id="17412" name="Text Placeholder 5"/>
          <p:cNvSpPr>
            <a:spLocks noGrp="1"/>
          </p:cNvSpPr>
          <p:nvPr>
            <p:ph type="body" idx="1"/>
          </p:nvPr>
        </p:nvSpPr>
        <p:spPr>
          <a:xfrm>
            <a:off x="0" y="4652963"/>
            <a:ext cx="9144000" cy="115252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700" i="1" dirty="0" smtClean="0">
                <a:latin typeface="Candara" charset="0"/>
                <a:ea typeface="ＭＳ Ｐゴシック" charset="0"/>
                <a:cs typeface="ＭＳ Ｐゴシック" charset="0"/>
              </a:rPr>
              <a:t>01 Sep 2014</a:t>
            </a: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HKNOG 1.0</a:t>
            </a:r>
            <a:br>
              <a:rPr lang="en-US" b="1" dirty="0" smtClean="0"/>
            </a:br>
            <a:r>
              <a:rPr lang="en-US" b="1" dirty="0"/>
              <a:t>–</a:t>
            </a:r>
            <a:r>
              <a:rPr lang="en-US" b="1" dirty="0" smtClean="0"/>
              <a:t> Afternoon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b="1" i="1" dirty="0" smtClean="0"/>
              <a:t>Afternoon </a:t>
            </a:r>
            <a:r>
              <a:rPr lang="en-US" sz="1800" b="1" i="1" dirty="0"/>
              <a:t>Keynote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13:50	DDOS attacks in IPv6 World – Mr. Tom </a:t>
            </a:r>
            <a:r>
              <a:rPr lang="en-US" sz="1800" dirty="0" err="1"/>
              <a:t>Paseka</a:t>
            </a:r>
            <a:r>
              <a:rPr lang="en-US" sz="1800" dirty="0"/>
              <a:t> of </a:t>
            </a:r>
            <a:r>
              <a:rPr lang="en-US" sz="1800" dirty="0" err="1"/>
              <a:t>CloudFlare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b="1" i="1" dirty="0" smtClean="0"/>
              <a:t>Technology 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14:30	EDNS0 Client Subnet – Mr. Matt Jansen of Akamai 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15:00	Optical Transport Technologies and Trends – Mr. Dion Leung of BTI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15:30	</a:t>
            </a:r>
            <a:r>
              <a:rPr lang="en-US" sz="1800" i="1" dirty="0"/>
              <a:t>Tea Break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b="1" i="1" dirty="0" smtClean="0"/>
              <a:t>General </a:t>
            </a:r>
            <a:r>
              <a:rPr lang="en-US" sz="1800" b="1" i="1" dirty="0"/>
              <a:t>Topics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15:50 	Extending the Life Cycle of Equipment – Mr. </a:t>
            </a:r>
            <a:r>
              <a:rPr lang="en-US" sz="1800" dirty="0" err="1"/>
              <a:t>Zimin</a:t>
            </a:r>
            <a:r>
              <a:rPr lang="en-US" sz="1800" dirty="0"/>
              <a:t> Chen of Curvature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16:05 	Performance Benefits Of Peering – Mr. </a:t>
            </a:r>
            <a:r>
              <a:rPr lang="en-US" sz="1800" dirty="0" err="1"/>
              <a:t>Ritesh</a:t>
            </a:r>
            <a:r>
              <a:rPr lang="en-US" sz="1800" dirty="0"/>
              <a:t> </a:t>
            </a:r>
            <a:r>
              <a:rPr lang="en-US" sz="1800" dirty="0" err="1"/>
              <a:t>Maheshwari</a:t>
            </a:r>
            <a:r>
              <a:rPr lang="en-US" sz="1800" dirty="0"/>
              <a:t> of LinkedIn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16:35	Cable Systems - how to choose Submarine Cables and how we repair cable cuts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dirty="0" smtClean="0"/>
              <a:t>	– </a:t>
            </a:r>
            <a:r>
              <a:rPr lang="en-US" sz="1800" dirty="0"/>
              <a:t>Mr. Anders </a:t>
            </a:r>
            <a:r>
              <a:rPr lang="en-US" sz="1800" dirty="0" err="1"/>
              <a:t>Gustafsson</a:t>
            </a:r>
            <a:r>
              <a:rPr lang="en-US" sz="1800" dirty="0"/>
              <a:t> of TATA Communications 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17:05	IPv6 Myth and Deploy 360 – Mr. Chris </a:t>
            </a:r>
            <a:r>
              <a:rPr lang="en-US" sz="1800" dirty="0" err="1"/>
              <a:t>Grundemann</a:t>
            </a:r>
            <a:r>
              <a:rPr lang="en-US" sz="1800" dirty="0"/>
              <a:t> of ISOC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17:50	</a:t>
            </a:r>
            <a:r>
              <a:rPr lang="en-US" sz="1800" b="1" i="1" dirty="0"/>
              <a:t>Closing – HKNOG</a:t>
            </a:r>
            <a:r>
              <a:rPr lang="en-US" sz="1800" dirty="0"/>
              <a:t> </a:t>
            </a:r>
            <a:endParaRPr lang="en-HK" sz="1800" dirty="0"/>
          </a:p>
          <a:p>
            <a:pPr marL="0" indent="0">
              <a:buNone/>
            </a:pPr>
            <a:r>
              <a:rPr lang="en-US" sz="1800" dirty="0"/>
              <a:t>18:00	</a:t>
            </a:r>
            <a:r>
              <a:rPr lang="en-US" sz="1800" i="1" dirty="0"/>
              <a:t>Social Event </a:t>
            </a:r>
            <a:endParaRPr lang="en-HK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6081060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HKNOG 1.0</a:t>
            </a:r>
            <a:br>
              <a:rPr lang="en-US" b="1" dirty="0" smtClean="0"/>
            </a:br>
            <a:r>
              <a:rPr lang="en-US" b="1" dirty="0"/>
              <a:t>–</a:t>
            </a:r>
            <a:r>
              <a:rPr lang="en-US" b="1" dirty="0" smtClean="0"/>
              <a:t> Logistics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remember to fill in and submit the Evaluation Form before you can get an HKNOG Polo Shirt</a:t>
            </a:r>
          </a:p>
          <a:p>
            <a:pPr lvl="1"/>
            <a:r>
              <a:rPr lang="en-US" dirty="0" smtClean="0"/>
              <a:t>Will NOT start distributing HKNOG Polo Shirts before lunch</a:t>
            </a:r>
          </a:p>
          <a:p>
            <a:r>
              <a:rPr lang="en-US" dirty="0" smtClean="0"/>
              <a:t>Lunch will be served at the meeting venue</a:t>
            </a:r>
          </a:p>
          <a:p>
            <a:r>
              <a:rPr lang="en-US" dirty="0" smtClean="0"/>
              <a:t>Drinks will be arranged </a:t>
            </a:r>
            <a:r>
              <a:rPr lang="en-US" dirty="0"/>
              <a:t>at Frites Quarry </a:t>
            </a:r>
            <a:r>
              <a:rPr lang="en-US" dirty="0" smtClean="0"/>
              <a:t>Bay nearby after the meeting</a:t>
            </a:r>
          </a:p>
          <a:p>
            <a:pPr lvl="1"/>
            <a:r>
              <a:rPr lang="en-US" dirty="0" smtClean="0"/>
              <a:t>Please join us for networking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533353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*</a:t>
            </a:r>
            <a:r>
              <a:rPr lang="en-GB" dirty="0" smtClean="0"/>
              <a:t>NOGs Around the World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Regional</a:t>
            </a:r>
          </a:p>
          <a:p>
            <a:pPr lvl="1"/>
            <a:r>
              <a:rPr lang="en-GB" dirty="0" smtClean="0"/>
              <a:t>NANOG</a:t>
            </a:r>
            <a:r>
              <a:rPr lang="en-GB" dirty="0"/>
              <a:t>, </a:t>
            </a:r>
            <a:r>
              <a:rPr lang="en-GB" dirty="0" smtClean="0"/>
              <a:t>APRICOT/APOPS, SANOG, MENOG</a:t>
            </a:r>
            <a:endParaRPr lang="en-GB" dirty="0"/>
          </a:p>
          <a:p>
            <a:r>
              <a:rPr lang="en-GB" sz="3600" dirty="0" smtClean="0"/>
              <a:t>Local</a:t>
            </a:r>
          </a:p>
          <a:p>
            <a:pPr lvl="1"/>
            <a:r>
              <a:rPr lang="en-GB" dirty="0" smtClean="0"/>
              <a:t>JANOG</a:t>
            </a:r>
            <a:r>
              <a:rPr lang="en-GB" dirty="0"/>
              <a:t>, </a:t>
            </a:r>
            <a:r>
              <a:rPr lang="en-GB" dirty="0" err="1" smtClean="0"/>
              <a:t>AusNOG</a:t>
            </a:r>
            <a:r>
              <a:rPr lang="en-GB" dirty="0"/>
              <a:t>, NZNOG, MYNOG, </a:t>
            </a:r>
            <a:r>
              <a:rPr lang="en-GB" dirty="0" smtClean="0"/>
              <a:t>SGNOG, IDNOG, BDNOG</a:t>
            </a:r>
            <a:endParaRPr lang="en-GB" sz="3600" dirty="0" smtClean="0"/>
          </a:p>
          <a:p>
            <a:r>
              <a:rPr lang="en-GB" sz="3600" dirty="0" smtClean="0"/>
              <a:t>Not many participants from HK to these events…</a:t>
            </a:r>
            <a:endParaRPr lang="en-GB" sz="3600" dirty="0"/>
          </a:p>
          <a:p>
            <a:endParaRPr lang="en-GB" sz="3600" dirty="0"/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2683067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 of HKNOG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For Network Operators (local, regional or global) having presence in HK</a:t>
            </a:r>
          </a:p>
          <a:p>
            <a:pPr lvl="1"/>
            <a:r>
              <a:rPr lang="en-GB" sz="1800" dirty="0"/>
              <a:t>Have ASN(s) and portable IP addresses</a:t>
            </a:r>
          </a:p>
          <a:p>
            <a:r>
              <a:rPr lang="en-GB" sz="2000" dirty="0"/>
              <a:t>For technical and half-technical people based in HK</a:t>
            </a:r>
          </a:p>
          <a:p>
            <a:pPr lvl="1"/>
            <a:r>
              <a:rPr lang="en-GB" sz="1800" dirty="0"/>
              <a:t>To exchange knowledge and information</a:t>
            </a:r>
          </a:p>
          <a:p>
            <a:pPr lvl="2"/>
            <a:r>
              <a:rPr lang="en-GB" sz="1600" dirty="0"/>
              <a:t>Best practices, new trends and so </a:t>
            </a:r>
            <a:r>
              <a:rPr lang="en-GB" sz="1600" dirty="0" smtClean="0"/>
              <a:t>on</a:t>
            </a:r>
          </a:p>
          <a:p>
            <a:pPr lvl="1"/>
            <a:r>
              <a:rPr lang="en-GB" sz="1800" dirty="0"/>
              <a:t>To enhance overall quality of Internet infrastructure</a:t>
            </a:r>
          </a:p>
          <a:p>
            <a:pPr lvl="2"/>
            <a:r>
              <a:rPr lang="en-GB" sz="1600" dirty="0"/>
              <a:t>Performance, security, stability and so </a:t>
            </a:r>
            <a:r>
              <a:rPr lang="en-GB" sz="1600" dirty="0" smtClean="0"/>
              <a:t>on</a:t>
            </a:r>
          </a:p>
          <a:p>
            <a:pPr lvl="1"/>
            <a:r>
              <a:rPr lang="en-GB" sz="1800" dirty="0" smtClean="0"/>
              <a:t>To help do trouble-shooting and solve problems together when needed</a:t>
            </a:r>
            <a:endParaRPr lang="en-GB" sz="1800" dirty="0"/>
          </a:p>
          <a:p>
            <a:r>
              <a:rPr lang="en-GB" sz="2000" dirty="0" smtClean="0"/>
              <a:t>Topics </a:t>
            </a:r>
            <a:r>
              <a:rPr lang="en-GB" sz="2000" dirty="0"/>
              <a:t>to cover</a:t>
            </a:r>
          </a:p>
          <a:p>
            <a:pPr lvl="1"/>
            <a:r>
              <a:rPr lang="en-GB" sz="1800" dirty="0"/>
              <a:t>Anything related to technical and operational issues faced by network operators</a:t>
            </a:r>
          </a:p>
          <a:p>
            <a:r>
              <a:rPr lang="en-GB" sz="2000" dirty="0"/>
              <a:t>Not for sales and marketing</a:t>
            </a:r>
          </a:p>
          <a:p>
            <a:pPr lvl="1"/>
            <a:r>
              <a:rPr lang="en-GB" sz="1800" dirty="0"/>
              <a:t>No sales talks</a:t>
            </a:r>
          </a:p>
          <a:p>
            <a:pPr lvl="1"/>
            <a:r>
              <a:rPr lang="en-GB" sz="1800" dirty="0"/>
              <a:t>Be </a:t>
            </a:r>
            <a:r>
              <a:rPr lang="en-GB" sz="1800" dirty="0" smtClean="0"/>
              <a:t>as neutral as possible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316683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Possible Format &amp;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Mini-events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alf day max, once every 2-4 months</a:t>
            </a:r>
          </a:p>
          <a:p>
            <a:pPr lvl="1"/>
            <a:r>
              <a:rPr lang="en-GB" dirty="0" smtClean="0"/>
              <a:t>Need good speakers, local or overseas</a:t>
            </a:r>
          </a:p>
          <a:p>
            <a:pPr lvl="1"/>
            <a:r>
              <a:rPr lang="en-GB" dirty="0" smtClean="0"/>
              <a:t>Need sponsors and venues</a:t>
            </a:r>
          </a:p>
          <a:p>
            <a:r>
              <a:rPr lang="en-GB" dirty="0" smtClean="0"/>
              <a:t>Annual events</a:t>
            </a:r>
            <a:endParaRPr lang="en-GB" dirty="0"/>
          </a:p>
          <a:p>
            <a:pPr lvl="1"/>
            <a:r>
              <a:rPr lang="en-GB" dirty="0" smtClean="0"/>
              <a:t>&gt;= 1 day (with or without workshops)</a:t>
            </a:r>
          </a:p>
          <a:p>
            <a:r>
              <a:rPr lang="en-GB" dirty="0" smtClean="0"/>
              <a:t>Domain name: </a:t>
            </a:r>
            <a:r>
              <a:rPr lang="en-GB" dirty="0" err="1" smtClean="0"/>
              <a:t>hknog.net</a:t>
            </a:r>
            <a:endParaRPr lang="en-GB" dirty="0" smtClean="0"/>
          </a:p>
          <a:p>
            <a:r>
              <a:rPr lang="en-GB" dirty="0" smtClean="0"/>
              <a:t>Website: </a:t>
            </a:r>
            <a:r>
              <a:rPr lang="en-GB" dirty="0" smtClean="0">
                <a:hlinkClick r:id="rId2"/>
              </a:rPr>
              <a:t>www.hknog.net</a:t>
            </a:r>
            <a:endParaRPr lang="en-GB" dirty="0" smtClean="0"/>
          </a:p>
          <a:p>
            <a:r>
              <a:rPr lang="en-GB" dirty="0"/>
              <a:t>Mailing list: </a:t>
            </a:r>
            <a:r>
              <a:rPr lang="en-GB" dirty="0">
                <a:hlinkClick r:id="rId3"/>
              </a:rPr>
              <a:t>hknog@googlegroups.com</a:t>
            </a:r>
            <a:r>
              <a:rPr lang="en-GB" dirty="0"/>
              <a:t> </a:t>
            </a:r>
            <a:r>
              <a:rPr lang="en-GB" dirty="0" smtClean="0"/>
              <a:t>(to be changed to use </a:t>
            </a:r>
            <a:r>
              <a:rPr lang="en-GB" dirty="0" err="1" smtClean="0"/>
              <a:t>hknog.net</a:t>
            </a:r>
            <a:r>
              <a:rPr lang="en-GB" dirty="0" smtClean="0"/>
              <a:t>)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Please sign up to keep updated</a:t>
            </a:r>
          </a:p>
          <a:p>
            <a:r>
              <a:rPr lang="en-GB" dirty="0" smtClean="0"/>
              <a:t>Others channels: Facebook / LinkedIn Groups</a:t>
            </a:r>
          </a:p>
          <a:p>
            <a:r>
              <a:rPr lang="en-GB" dirty="0" smtClean="0"/>
              <a:t>Language</a:t>
            </a:r>
          </a:p>
          <a:p>
            <a:pPr lvl="1"/>
            <a:r>
              <a:rPr lang="en-GB" dirty="0" smtClean="0"/>
              <a:t>English (or Cantonese if all attendees are Cantonese-speaking)</a:t>
            </a:r>
          </a:p>
          <a:p>
            <a:r>
              <a:rPr lang="en-GB" dirty="0" smtClean="0"/>
              <a:t>Low cost / Grass-root operations</a:t>
            </a:r>
          </a:p>
          <a:p>
            <a:pPr lvl="1"/>
            <a:r>
              <a:rPr lang="en-GB" dirty="0"/>
              <a:t>K</a:t>
            </a:r>
            <a:r>
              <a:rPr lang="en-GB" dirty="0" smtClean="0"/>
              <a:t>eep it simple and small, at least initially</a:t>
            </a:r>
          </a:p>
          <a:p>
            <a:r>
              <a:rPr lang="en-GB" dirty="0" smtClean="0"/>
              <a:t>May or may not do incorporation</a:t>
            </a:r>
          </a:p>
          <a:p>
            <a:pPr lvl="1"/>
            <a:r>
              <a:rPr lang="en-GB" dirty="0" smtClean="0"/>
              <a:t>If incorporated, need more formal membership arrangement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7600255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Volunteers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To organize the activities, to determine the programs and to find speakers, sponsors, venues and so </a:t>
            </a:r>
            <a:r>
              <a:rPr lang="en-GB" dirty="0" smtClean="0"/>
              <a:t>on, plus to do other admin work such </a:t>
            </a:r>
            <a:r>
              <a:rPr lang="en-GB" smtClean="0"/>
              <a:t>as managing </a:t>
            </a:r>
            <a:r>
              <a:rPr lang="en-GB" dirty="0" smtClean="0"/>
              <a:t>website and </a:t>
            </a:r>
            <a:r>
              <a:rPr lang="en-GB" smtClean="0"/>
              <a:t>mailing lists</a:t>
            </a:r>
            <a:endParaRPr lang="en-GB" dirty="0"/>
          </a:p>
          <a:p>
            <a:r>
              <a:rPr lang="en-GB" dirty="0" smtClean="0"/>
              <a:t>Initial Group / Program Committee:</a:t>
            </a:r>
          </a:p>
          <a:p>
            <a:pPr lvl="1"/>
            <a:r>
              <a:rPr lang="en-GB" dirty="0" err="1" smtClean="0"/>
              <a:t>Che</a:t>
            </a:r>
            <a:r>
              <a:rPr lang="en-GB" dirty="0" smtClean="0"/>
              <a:t>-Hoo CHENG (CH)</a:t>
            </a:r>
          </a:p>
          <a:p>
            <a:pPr lvl="1"/>
            <a:r>
              <a:rPr lang="en-GB" dirty="0" smtClean="0"/>
              <a:t>Howard CHEUNG</a:t>
            </a:r>
          </a:p>
          <a:p>
            <a:pPr lvl="1"/>
            <a:r>
              <a:rPr lang="en-GB" dirty="0" err="1" smtClean="0"/>
              <a:t>Wai</a:t>
            </a:r>
            <a:r>
              <a:rPr lang="en-GB" dirty="0" smtClean="0"/>
              <a:t>-Kay SHIU (WK)</a:t>
            </a:r>
          </a:p>
          <a:p>
            <a:pPr lvl="1"/>
            <a:r>
              <a:rPr lang="en-GB" dirty="0" err="1"/>
              <a:t>Kam-Sze</a:t>
            </a:r>
            <a:r>
              <a:rPr lang="en-GB" dirty="0"/>
              <a:t> YEUNG (</a:t>
            </a:r>
            <a:r>
              <a:rPr lang="en-GB" dirty="0" err="1"/>
              <a:t>Kams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Raphael HO (</a:t>
            </a:r>
            <a:r>
              <a:rPr lang="en-GB" dirty="0" err="1" smtClean="0"/>
              <a:t>Raf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Eric FAN</a:t>
            </a:r>
          </a:p>
          <a:p>
            <a:pPr lvl="1"/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Most of us involved in setting up the conference network of APRICOT-APAN 2011 held in HK with 8 x 10GE external connectivity and 100GE trial</a:t>
            </a:r>
            <a:endParaRPr lang="en-GB" dirty="0"/>
          </a:p>
          <a:p>
            <a:r>
              <a:rPr lang="en-GB" b="1" dirty="0" smtClean="0"/>
              <a:t>We need more volunteers!!!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8270147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HKNOG 0.1</a:t>
            </a:r>
            <a:br>
              <a:rPr lang="en-GB" dirty="0" smtClean="0"/>
            </a:br>
            <a:r>
              <a:rPr lang="en-GB" dirty="0" smtClean="0"/>
              <a:t>on 02 Sep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Formation of HKNOG</a:t>
            </a:r>
          </a:p>
          <a:p>
            <a:r>
              <a:rPr lang="en-GB" dirty="0" smtClean="0"/>
              <a:t>Peering </a:t>
            </a:r>
            <a:r>
              <a:rPr lang="en-GB" dirty="0"/>
              <a:t>in Hong </a:t>
            </a:r>
            <a:r>
              <a:rPr lang="en-GB" dirty="0" smtClean="0"/>
              <a:t>Kong</a:t>
            </a:r>
            <a:endParaRPr lang="en-GB" dirty="0"/>
          </a:p>
          <a:p>
            <a:pPr lvl="1"/>
            <a:r>
              <a:rPr lang="en-GB" dirty="0" err="1" smtClean="0"/>
              <a:t>Che</a:t>
            </a:r>
            <a:r>
              <a:rPr lang="en-GB" dirty="0" smtClean="0"/>
              <a:t>-Hoo Cheng, CUHK/HKIX</a:t>
            </a:r>
            <a:endParaRPr lang="en-GB" dirty="0"/>
          </a:p>
          <a:p>
            <a:r>
              <a:rPr lang="en-GB" dirty="0" smtClean="0"/>
              <a:t>APNIC </a:t>
            </a:r>
            <a:r>
              <a:rPr lang="en-GB" dirty="0" err="1"/>
              <a:t>Whois</a:t>
            </a:r>
            <a:r>
              <a:rPr lang="en-GB" dirty="0"/>
              <a:t>/</a:t>
            </a:r>
            <a:r>
              <a:rPr lang="en-GB" dirty="0" smtClean="0"/>
              <a:t>IRR</a:t>
            </a:r>
          </a:p>
          <a:p>
            <a:pPr lvl="1"/>
            <a:r>
              <a:rPr lang="en-GB" dirty="0" err="1" smtClean="0"/>
              <a:t>Champika</a:t>
            </a:r>
            <a:r>
              <a:rPr lang="en-GB" dirty="0" smtClean="0"/>
              <a:t> </a:t>
            </a:r>
            <a:r>
              <a:rPr lang="en-GB" dirty="0" err="1"/>
              <a:t>Wijayatunga</a:t>
            </a:r>
            <a:r>
              <a:rPr lang="en-GB" dirty="0"/>
              <a:t>, </a:t>
            </a:r>
            <a:r>
              <a:rPr lang="en-GB" dirty="0" smtClean="0"/>
              <a:t>APNIC</a:t>
            </a:r>
            <a:endParaRPr lang="en-GB" dirty="0"/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Afternoon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tea</a:t>
            </a:r>
          </a:p>
          <a:p>
            <a:r>
              <a:rPr lang="en-US" dirty="0" smtClean="0"/>
              <a:t>CDN</a:t>
            </a:r>
            <a:r>
              <a:rPr lang="en-US" dirty="0"/>
              <a:t>, Peering and </a:t>
            </a:r>
            <a:r>
              <a:rPr lang="en-US" dirty="0" smtClean="0"/>
              <a:t>IPv6</a:t>
            </a:r>
          </a:p>
          <a:p>
            <a:pPr lvl="1"/>
            <a:r>
              <a:rPr lang="en-US" dirty="0" err="1" smtClean="0"/>
              <a:t>Kam</a:t>
            </a:r>
            <a:r>
              <a:rPr lang="en-US" dirty="0" err="1"/>
              <a:t>-</a:t>
            </a:r>
            <a:r>
              <a:rPr lang="en-US" dirty="0" err="1" smtClean="0"/>
              <a:t>Sze</a:t>
            </a:r>
            <a:r>
              <a:rPr lang="en-US" dirty="0" smtClean="0"/>
              <a:t> </a:t>
            </a:r>
            <a:r>
              <a:rPr lang="en-US" dirty="0" err="1" smtClean="0"/>
              <a:t>Yeung</a:t>
            </a:r>
            <a:r>
              <a:rPr lang="en-US" dirty="0" smtClean="0"/>
              <a:t>, Akamai</a:t>
            </a:r>
            <a:endParaRPr lang="en-US" dirty="0"/>
          </a:p>
          <a:p>
            <a:r>
              <a:rPr lang="en-US" dirty="0" smtClean="0"/>
              <a:t>Routing </a:t>
            </a:r>
            <a:r>
              <a:rPr lang="en-US" dirty="0"/>
              <a:t>Control at Peering </a:t>
            </a:r>
            <a:r>
              <a:rPr lang="en-US" dirty="0" smtClean="0"/>
              <a:t>Points</a:t>
            </a:r>
          </a:p>
          <a:p>
            <a:pPr lvl="1"/>
            <a:r>
              <a:rPr lang="en-US" dirty="0" smtClean="0"/>
              <a:t>Raphael </a:t>
            </a:r>
            <a:r>
              <a:rPr lang="en-US" dirty="0"/>
              <a:t>Ho, </a:t>
            </a:r>
            <a:r>
              <a:rPr lang="en-US" dirty="0" err="1" smtClean="0"/>
              <a:t>Equinix</a:t>
            </a:r>
            <a:endParaRPr lang="en-US" dirty="0"/>
          </a:p>
          <a:p>
            <a:r>
              <a:rPr lang="ro-RO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Open mic</a:t>
            </a:r>
          </a:p>
          <a:p>
            <a:endParaRPr lang="ro-RO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o-RO" b="1" dirty="0" smtClean="0">
                <a:solidFill>
                  <a:srgbClr val="FF0000"/>
                </a:solidFill>
              </a:rPr>
              <a:t>Many thanks to APNIC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210251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HKNOG 0.2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on 14 Apr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Opening</a:t>
            </a:r>
          </a:p>
          <a:p>
            <a:r>
              <a:rPr lang="en-GB" dirty="0"/>
              <a:t>Next Generation Network and </a:t>
            </a:r>
            <a:r>
              <a:rPr lang="en-GB" dirty="0" smtClean="0"/>
              <a:t>Services</a:t>
            </a:r>
          </a:p>
          <a:p>
            <a:pPr lvl="1"/>
            <a:r>
              <a:rPr lang="en-GB" dirty="0" err="1"/>
              <a:t>Mr.</a:t>
            </a:r>
            <a:r>
              <a:rPr lang="en-GB" dirty="0"/>
              <a:t> LO Sui </a:t>
            </a:r>
            <a:r>
              <a:rPr lang="en-GB" dirty="0" err="1"/>
              <a:t>Lun</a:t>
            </a:r>
            <a:r>
              <a:rPr lang="en-GB" dirty="0"/>
              <a:t> &amp; </a:t>
            </a:r>
            <a:r>
              <a:rPr lang="en-GB" dirty="0" err="1"/>
              <a:t>Mr.</a:t>
            </a:r>
            <a:r>
              <a:rPr lang="en-GB" dirty="0"/>
              <a:t> Mike NG, HKBN</a:t>
            </a:r>
          </a:p>
          <a:p>
            <a:r>
              <a:rPr lang="en-GB" dirty="0"/>
              <a:t>APNIC Updates and RPKI Service</a:t>
            </a:r>
            <a:endParaRPr lang="en-GB" dirty="0" smtClean="0"/>
          </a:p>
          <a:p>
            <a:pPr lvl="1"/>
            <a:r>
              <a:rPr lang="en-GB" dirty="0" err="1"/>
              <a:t>Mr.</a:t>
            </a:r>
            <a:r>
              <a:rPr lang="en-GB" dirty="0"/>
              <a:t> George KUO, APNIC</a:t>
            </a:r>
          </a:p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Coffee Break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/>
              <a:t>ISPs and Cyber Security</a:t>
            </a:r>
            <a:endParaRPr lang="en-US" dirty="0" smtClean="0"/>
          </a:p>
          <a:p>
            <a:pPr lvl="1"/>
            <a:r>
              <a:rPr lang="en-US" dirty="0"/>
              <a:t>Mr. S.C. LEUNG, HKCERT</a:t>
            </a:r>
          </a:p>
          <a:p>
            <a:r>
              <a:rPr lang="en-US" dirty="0"/>
              <a:t>Introduction of DNSSEC</a:t>
            </a:r>
            <a:endParaRPr lang="en-US" dirty="0" smtClean="0"/>
          </a:p>
          <a:p>
            <a:pPr lvl="1"/>
            <a:r>
              <a:rPr lang="en-US" dirty="0"/>
              <a:t>Mr. Josh WONG, PISA</a:t>
            </a:r>
          </a:p>
          <a:p>
            <a:r>
              <a:rPr lang="ro-RO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Open mic</a:t>
            </a:r>
          </a:p>
          <a:p>
            <a:endParaRPr lang="ro-RO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o-RO" b="1" dirty="0" smtClean="0">
                <a:solidFill>
                  <a:srgbClr val="FF0000"/>
                </a:solidFill>
              </a:rPr>
              <a:t>Many thanks to HKBN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2552589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HKNOG 1.0</a:t>
            </a:r>
            <a:br>
              <a:rPr lang="en-GB" b="1" dirty="0" smtClean="0"/>
            </a:br>
            <a:r>
              <a:rPr lang="en-GB" b="1" dirty="0" smtClean="0"/>
              <a:t>on 01 Sep 2014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Today is the first ever one-day event of HKNOG</a:t>
            </a:r>
          </a:p>
          <a:p>
            <a:pPr lvl="1"/>
            <a:r>
              <a:rPr lang="en-GB" i="1" dirty="0" smtClean="0">
                <a:solidFill>
                  <a:srgbClr val="000000"/>
                </a:solidFill>
              </a:rPr>
              <a:t>No longer beta version</a:t>
            </a:r>
          </a:p>
          <a:p>
            <a:r>
              <a:rPr lang="en-GB" b="1" dirty="0" smtClean="0"/>
              <a:t>Many thanks to the 12 sponsors and all the speakers</a:t>
            </a:r>
            <a:r>
              <a:rPr lang="en-GB" b="1" dirty="0"/>
              <a:t> </a:t>
            </a:r>
            <a:r>
              <a:rPr lang="en-GB" b="1" dirty="0" smtClean="0"/>
              <a:t>to make it happen</a:t>
            </a:r>
          </a:p>
          <a:p>
            <a:r>
              <a:rPr lang="en-GB" b="1" dirty="0" smtClean="0"/>
              <a:t>Special thanks to APNIC and HKISPA</a:t>
            </a:r>
            <a:endParaRPr lang="en-GB" b="1" dirty="0"/>
          </a:p>
          <a:p>
            <a:r>
              <a:rPr lang="en-GB" i="1" dirty="0" smtClean="0">
                <a:solidFill>
                  <a:srgbClr val="000000"/>
                </a:solidFill>
              </a:rPr>
              <a:t>Intend to have annual event as HKNOG x.0</a:t>
            </a:r>
          </a:p>
          <a:p>
            <a:pPr lvl="1"/>
            <a:r>
              <a:rPr lang="en-GB" i="1" dirty="0" smtClean="0">
                <a:solidFill>
                  <a:srgbClr val="000000"/>
                </a:solidFill>
              </a:rPr>
              <a:t>Hope to co-locate with APNIC Regional Meeting</a:t>
            </a:r>
          </a:p>
          <a:p>
            <a:pPr lvl="1"/>
            <a:r>
              <a:rPr lang="en-GB" i="1" dirty="0" smtClean="0">
                <a:solidFill>
                  <a:srgbClr val="000000"/>
                </a:solidFill>
              </a:rPr>
              <a:t>Need to find sponsors and suitable venue…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201802"/>
      </p:ext>
    </p:extLst>
  </p:cSld>
  <p:clrMapOvr>
    <a:masterClrMapping/>
  </p:clrMapOvr>
  <p:transition xmlns:p14="http://schemas.microsoft.com/office/powerpoint/2010/main"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HKNOG 1.0 </a:t>
            </a:r>
            <a:br>
              <a:rPr lang="en-US" b="1" dirty="0" smtClean="0"/>
            </a:br>
            <a:r>
              <a:rPr lang="en-US" b="1" dirty="0" smtClean="0"/>
              <a:t>– Morning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9:15		</a:t>
            </a:r>
            <a:r>
              <a:rPr lang="en-US" b="1" i="1" dirty="0"/>
              <a:t>Opening – HKNOG</a:t>
            </a:r>
            <a:endParaRPr lang="en-HK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Video </a:t>
            </a:r>
            <a:r>
              <a:rPr lang="en-US" i="1" dirty="0"/>
              <a:t>Messages from </a:t>
            </a:r>
            <a:r>
              <a:rPr lang="en-US" i="1" dirty="0" err="1"/>
              <a:t>Honourable</a:t>
            </a:r>
            <a:r>
              <a:rPr lang="en-US" i="1" dirty="0"/>
              <a:t> Charles MOK, JP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Morning </a:t>
            </a:r>
            <a:r>
              <a:rPr lang="en-US" b="1" i="1" dirty="0"/>
              <a:t>Keynote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9:20	</a:t>
            </a:r>
            <a:r>
              <a:rPr lang="en-US" dirty="0" smtClean="0"/>
              <a:t>	BGP </a:t>
            </a:r>
            <a:r>
              <a:rPr lang="en-US" dirty="0"/>
              <a:t>Routing: Is 512 a Magic Number – Mr. Geoff Huston of APNIC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Security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10:00	Worldwide Security Report and the latest large-scale </a:t>
            </a:r>
            <a:r>
              <a:rPr lang="en-US" dirty="0" err="1"/>
              <a:t>DDoS</a:t>
            </a:r>
            <a:r>
              <a:rPr lang="en-US" dirty="0"/>
              <a:t> attack trends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	– </a:t>
            </a:r>
            <a:r>
              <a:rPr lang="en-US" dirty="0"/>
              <a:t>Mr. C.F. Chui of Arbor Networks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10:30	Attacks and Mitigation Methods in Huawei’s Perspective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 smtClean="0"/>
              <a:t>	– </a:t>
            </a:r>
            <a:r>
              <a:rPr lang="en-US" dirty="0"/>
              <a:t>Mr. Martin Liu of Huawei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11:00	</a:t>
            </a:r>
            <a:r>
              <a:rPr lang="en-US" i="1" dirty="0"/>
              <a:t>Tea Break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i="1" dirty="0" smtClean="0"/>
              <a:t>Technology 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11:20	Software Defined Network – Eric Choi of Brocade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11:50	SDN in </a:t>
            </a:r>
            <a:r>
              <a:rPr lang="en-US" dirty="0" err="1"/>
              <a:t>OpenStack</a:t>
            </a:r>
            <a:r>
              <a:rPr lang="en-US" dirty="0"/>
              <a:t> - A real-life Implementation – Mr. Leo Wong 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12:20	SDN in SP Wide Area Network – Mr. Aaron Tong of Juniper Networks</a:t>
            </a:r>
            <a:endParaRPr lang="en-HK" dirty="0"/>
          </a:p>
          <a:p>
            <a:pPr marL="0" indent="0">
              <a:buNone/>
            </a:pPr>
            <a:r>
              <a:rPr lang="en-US" dirty="0"/>
              <a:t>12:50</a:t>
            </a:r>
            <a:r>
              <a:rPr lang="en-US" i="1" dirty="0"/>
              <a:t>	Lunch Break (HKISPA Talk)</a:t>
            </a:r>
            <a:endParaRPr lang="en-H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A55A9-FDCD-A548-A50C-2724DA4BDA3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686060"/>
      </p:ext>
    </p:extLst>
  </p:cSld>
  <p:clrMapOvr>
    <a:masterClrMapping/>
  </p:clrMapOvr>
  <p:transition xmlns:p14="http://schemas.microsoft.com/office/powerpoint/2010/main" spd="med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41285</TotalTime>
  <Words>611</Words>
  <Application>Microsoft Macintosh PowerPoint</Application>
  <PresentationFormat>On-screen Show (4:3)</PresentationFormat>
  <Paragraphs>133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HKNOG Hong Kong Network Operators’ Group</vt:lpstr>
      <vt:lpstr>*NOGs Around the World</vt:lpstr>
      <vt:lpstr>Formation of HKNOG</vt:lpstr>
      <vt:lpstr> Possible Format &amp; Activities</vt:lpstr>
      <vt:lpstr>Volunteers</vt:lpstr>
      <vt:lpstr>HKNOG 0.1 on 02 Sep 2013</vt:lpstr>
      <vt:lpstr>HKNOG 0.2 on 14 Apr 2014</vt:lpstr>
      <vt:lpstr>HKNOG 1.0 on 01 Sep 2014</vt:lpstr>
      <vt:lpstr>HKNOG 1.0  – Morning Agenda</vt:lpstr>
      <vt:lpstr>HKNOG 1.0 – Afternoon Agenda</vt:lpstr>
      <vt:lpstr>HKNOG 1.0 – 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Futures: Evolution, Revolution or Extinction?</dc:title>
  <dc:creator>none</dc:creator>
  <cp:lastModifiedBy>CH Cheng</cp:lastModifiedBy>
  <cp:revision>783</cp:revision>
  <cp:lastPrinted>2009-08-31T00:37:35Z</cp:lastPrinted>
  <dcterms:created xsi:type="dcterms:W3CDTF">2011-06-06T09:27:12Z</dcterms:created>
  <dcterms:modified xsi:type="dcterms:W3CDTF">2014-08-31T15:26:12Z</dcterms:modified>
</cp:coreProperties>
</file>