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58" r:id="rId4"/>
    <p:sldId id="259" r:id="rId5"/>
    <p:sldId id="260" r:id="rId6"/>
    <p:sldId id="261" r:id="rId7"/>
    <p:sldId id="265" r:id="rId8"/>
    <p:sldId id="269" r:id="rId9"/>
    <p:sldId id="266" r:id="rId10"/>
    <p:sldId id="263" r:id="rId11"/>
    <p:sldId id="264" r:id="rId12"/>
    <p:sldId id="262" r:id="rId13"/>
    <p:sldId id="267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69C0C-57C8-7A4E-B2C0-B56F606C7932}" type="datetimeFigureOut">
              <a:rPr lang="en-US" smtClean="0"/>
              <a:t>31/8/14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DBD24-5937-7F46-A6DE-93F2A8CFB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2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DBD24-5937-7F46-A6DE-93F2A8CFBA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93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Common to run both</a:t>
            </a:r>
            <a:r>
              <a:rPr lang="en-US" baseline="0" dirty="0" smtClean="0"/>
              <a:t> Quantum and Nova on the same set of controller hosts.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8003D-8D02-0C47-988A-F5D1810512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15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C00C-E01A-2D41-80C6-AF99C0CAAECE}" type="datetimeFigureOut">
              <a:rPr lang="en-US" smtClean="0"/>
              <a:t>31/8/14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4CA2-9A4A-7546-90F2-9CE908B96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0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C00C-E01A-2D41-80C6-AF99C0CAAECE}" type="datetimeFigureOut">
              <a:rPr lang="en-US" smtClean="0"/>
              <a:t>31/8/14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4CA2-9A4A-7546-90F2-9CE908B96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C00C-E01A-2D41-80C6-AF99C0CAAECE}" type="datetimeFigureOut">
              <a:rPr lang="en-US" smtClean="0"/>
              <a:t>31/8/14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4CA2-9A4A-7546-90F2-9CE908B96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5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C00C-E01A-2D41-80C6-AF99C0CAAECE}" type="datetimeFigureOut">
              <a:rPr lang="en-US" smtClean="0"/>
              <a:t>31/8/14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4CA2-9A4A-7546-90F2-9CE908B96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8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C00C-E01A-2D41-80C6-AF99C0CAAECE}" type="datetimeFigureOut">
              <a:rPr lang="en-US" smtClean="0"/>
              <a:t>31/8/14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4CA2-9A4A-7546-90F2-9CE908B96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9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C00C-E01A-2D41-80C6-AF99C0CAAECE}" type="datetimeFigureOut">
              <a:rPr lang="en-US" smtClean="0"/>
              <a:t>31/8/14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4CA2-9A4A-7546-90F2-9CE908B96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2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C00C-E01A-2D41-80C6-AF99C0CAAECE}" type="datetimeFigureOut">
              <a:rPr lang="en-US" smtClean="0"/>
              <a:t>31/8/14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4CA2-9A4A-7546-90F2-9CE908B96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3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C00C-E01A-2D41-80C6-AF99C0CAAECE}" type="datetimeFigureOut">
              <a:rPr lang="en-US" smtClean="0"/>
              <a:t>31/8/14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4CA2-9A4A-7546-90F2-9CE908B96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6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C00C-E01A-2D41-80C6-AF99C0CAAECE}" type="datetimeFigureOut">
              <a:rPr lang="en-US" smtClean="0"/>
              <a:t>31/8/14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4CA2-9A4A-7546-90F2-9CE908B96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C00C-E01A-2D41-80C6-AF99C0CAAECE}" type="datetimeFigureOut">
              <a:rPr lang="en-US" smtClean="0"/>
              <a:t>31/8/14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4CA2-9A4A-7546-90F2-9CE908B96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3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C00C-E01A-2D41-80C6-AF99C0CAAECE}" type="datetimeFigureOut">
              <a:rPr lang="en-US" smtClean="0"/>
              <a:t>31/8/14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4CA2-9A4A-7546-90F2-9CE908B96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2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8C00C-E01A-2D41-80C6-AF99C0CAAECE}" type="datetimeFigureOut">
              <a:rPr lang="en-US" smtClean="0"/>
              <a:t>31/8/14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64CA2-9A4A-7546-90F2-9CE908B96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2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SDN in </a:t>
            </a:r>
            <a:r>
              <a:rPr lang="en-US" dirty="0" err="1" smtClean="0"/>
              <a:t>Openstack</a:t>
            </a:r>
            <a:r>
              <a:rPr lang="en-US" dirty="0" smtClean="0"/>
              <a:t>  - </a:t>
            </a:r>
            <a:br>
              <a:rPr lang="en-US" dirty="0" smtClean="0"/>
            </a:br>
            <a:r>
              <a:rPr lang="en-US" dirty="0" smtClean="0"/>
              <a:t>A real-life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27985"/>
            <a:ext cx="6400800" cy="1752600"/>
          </a:xfrm>
        </p:spPr>
        <p:txBody>
          <a:bodyPr/>
          <a:lstStyle/>
          <a:p>
            <a:r>
              <a:rPr lang="en-US" dirty="0" smtClean="0"/>
              <a:t>Leo Wong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1" y="-196"/>
            <a:ext cx="1770511" cy="182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438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-  Logical Flow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35395" y="4909803"/>
            <a:ext cx="1900052" cy="783771"/>
          </a:xfrm>
          <a:prstGeom prst="rect">
            <a:avLst/>
          </a:prstGeom>
          <a:noFill/>
          <a:ln w="12700"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023521" y="5931080"/>
            <a:ext cx="1900052" cy="783771"/>
          </a:xfrm>
          <a:prstGeom prst="rect">
            <a:avLst/>
          </a:prstGeom>
          <a:noFill/>
          <a:ln w="12700"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16348" y="5929100"/>
            <a:ext cx="1407225" cy="783771"/>
          </a:xfrm>
          <a:prstGeom prst="rect">
            <a:avLst/>
          </a:prstGeom>
          <a:noFill/>
          <a:ln w="12700"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528223" y="4909803"/>
            <a:ext cx="1407225" cy="783771"/>
          </a:xfrm>
          <a:prstGeom prst="rect">
            <a:avLst/>
          </a:prstGeom>
          <a:noFill/>
          <a:ln w="12700"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806077" y="507085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KVM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94202" y="6090152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KVM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18494" y="2778181"/>
            <a:ext cx="1900052" cy="783771"/>
            <a:chOff x="788494" y="2357241"/>
            <a:chExt cx="1900052" cy="783771"/>
          </a:xfrm>
        </p:grpSpPr>
        <p:sp>
          <p:nvSpPr>
            <p:cNvPr id="13" name="Rectangle 12"/>
            <p:cNvSpPr/>
            <p:nvPr/>
          </p:nvSpPr>
          <p:spPr>
            <a:xfrm>
              <a:off x="788494" y="2357241"/>
              <a:ext cx="1900052" cy="7837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lnSpc>
                  <a:spcPct val="11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en-US" sz="1600" dirty="0" smtClean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53002" y="2518293"/>
              <a:ext cx="167320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Quantum</a:t>
              </a:r>
              <a:endParaRPr lang="en-US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06620" y="1609212"/>
            <a:ext cx="1900052" cy="783771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71128" y="1770264"/>
            <a:ext cx="167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Horizon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49512" y="3098608"/>
            <a:ext cx="1900052" cy="783771"/>
          </a:xfrm>
          <a:prstGeom prst="rect">
            <a:avLst/>
          </a:prstGeom>
          <a:noFill/>
          <a:ln w="12700"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111281" y="3133310"/>
            <a:ext cx="1348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NW Node (L3, LB)</a:t>
            </a:r>
            <a:endParaRPr lang="en-US" sz="2000" dirty="0"/>
          </a:p>
        </p:txBody>
      </p:sp>
      <p:cxnSp>
        <p:nvCxnSpPr>
          <p:cNvPr id="19" name="Elbow Connector 18"/>
          <p:cNvCxnSpPr>
            <a:stCxn id="13" idx="2"/>
            <a:endCxn id="3" idx="1"/>
          </p:cNvCxnSpPr>
          <p:nvPr/>
        </p:nvCxnSpPr>
        <p:spPr>
          <a:xfrm rot="16200000" flipH="1">
            <a:off x="732089" y="3998382"/>
            <a:ext cx="1739737" cy="866875"/>
          </a:xfrm>
          <a:prstGeom prst="bentConnector2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2"/>
            <a:endCxn id="4" idx="1"/>
          </p:cNvCxnSpPr>
          <p:nvPr/>
        </p:nvCxnSpPr>
        <p:spPr>
          <a:xfrm rot="16200000" flipH="1">
            <a:off x="215513" y="4514958"/>
            <a:ext cx="2761014" cy="855001"/>
          </a:xfrm>
          <a:prstGeom prst="bentConnector2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3" idx="3"/>
            <a:endCxn id="46" idx="2"/>
          </p:cNvCxnSpPr>
          <p:nvPr/>
        </p:nvCxnSpPr>
        <p:spPr>
          <a:xfrm flipV="1">
            <a:off x="3935447" y="5301411"/>
            <a:ext cx="332564" cy="278"/>
          </a:xfrm>
          <a:prstGeom prst="bentConnector3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3"/>
            <a:endCxn id="43" idx="3"/>
          </p:cNvCxnSpPr>
          <p:nvPr/>
        </p:nvCxnSpPr>
        <p:spPr>
          <a:xfrm flipV="1">
            <a:off x="3923573" y="5694658"/>
            <a:ext cx="909532" cy="626328"/>
          </a:xfrm>
          <a:prstGeom prst="bentConnector2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42" idx="0"/>
            <a:endCxn id="17" idx="1"/>
          </p:cNvCxnSpPr>
          <p:nvPr/>
        </p:nvCxnSpPr>
        <p:spPr>
          <a:xfrm rot="16200000" flipV="1">
            <a:off x="3627276" y="3412730"/>
            <a:ext cx="1160856" cy="1316383"/>
          </a:xfrm>
          <a:prstGeom prst="bentConnector4">
            <a:avLst>
              <a:gd name="adj1" fmla="val 33121"/>
              <a:gd name="adj2" fmla="val 117366"/>
            </a:avLst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145326" y="1469278"/>
            <a:ext cx="2590038" cy="1233196"/>
            <a:chOff x="3581030" y="1123954"/>
            <a:chExt cx="1673197" cy="1233196"/>
          </a:xfrm>
        </p:grpSpPr>
        <p:grpSp>
          <p:nvGrpSpPr>
            <p:cNvPr id="26" name="Group 25"/>
            <p:cNvGrpSpPr/>
            <p:nvPr/>
          </p:nvGrpSpPr>
          <p:grpSpPr>
            <a:xfrm>
              <a:off x="3581030" y="1123954"/>
              <a:ext cx="1673197" cy="1233196"/>
              <a:chOff x="4347736" y="3627159"/>
              <a:chExt cx="2507215" cy="1902533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4597117" y="3980728"/>
                <a:ext cx="1166525" cy="97376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11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en-US" sz="1600" dirty="0" smtClean="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963880" y="4555926"/>
                <a:ext cx="1166525" cy="97376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11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en-US" sz="1600" dirty="0" smtClean="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688426" y="4047767"/>
                <a:ext cx="1166525" cy="97376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11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en-US" sz="1600" dirty="0" smtClean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180379" y="3627159"/>
                <a:ext cx="1166525" cy="97376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11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en-US" sz="1600" dirty="0" smtClean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347736" y="4370115"/>
                <a:ext cx="1166525" cy="97376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11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en-US" sz="1600" dirty="0" smtClean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547142" y="4534659"/>
                <a:ext cx="1166525" cy="97376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11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en-US" sz="1600" dirty="0" smtClean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3987015" y="1566103"/>
              <a:ext cx="953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I</a:t>
              </a:r>
              <a:r>
                <a:rPr lang="en-US" dirty="0" smtClean="0"/>
                <a:t>nternet</a:t>
              </a:r>
              <a:endParaRPr lang="en-US" dirty="0"/>
            </a:p>
          </p:txBody>
        </p:sp>
      </p:grpSp>
      <p:sp>
        <p:nvSpPr>
          <p:cNvPr id="34" name="Down Arrow 33"/>
          <p:cNvSpPr/>
          <p:nvPr/>
        </p:nvSpPr>
        <p:spPr>
          <a:xfrm>
            <a:off x="812261" y="2392983"/>
            <a:ext cx="688769" cy="380741"/>
          </a:xfrm>
          <a:prstGeom prst="downArrow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2056208" y="5189007"/>
            <a:ext cx="509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OVS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4268011" y="4389055"/>
            <a:ext cx="1800320" cy="1411394"/>
            <a:chOff x="4636136" y="3837490"/>
            <a:chExt cx="1800320" cy="1411394"/>
          </a:xfrm>
        </p:grpSpPr>
        <p:grpSp>
          <p:nvGrpSpPr>
            <p:cNvPr id="40" name="Group 39"/>
            <p:cNvGrpSpPr/>
            <p:nvPr/>
          </p:nvGrpSpPr>
          <p:grpSpPr>
            <a:xfrm>
              <a:off x="4636136" y="3837490"/>
              <a:ext cx="1800320" cy="1411394"/>
              <a:chOff x="4347736" y="3627159"/>
              <a:chExt cx="2507215" cy="1902533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4597117" y="3980728"/>
                <a:ext cx="1166525" cy="97376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11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en-US" sz="1600" dirty="0" smtClean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963880" y="4555926"/>
                <a:ext cx="1166525" cy="97376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11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en-US" sz="1600" dirty="0" smtClean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688426" y="4047767"/>
                <a:ext cx="1166525" cy="97376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11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en-US" sz="1600" dirty="0" smtClean="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5180379" y="3627159"/>
                <a:ext cx="1166525" cy="97376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11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en-US" sz="1600" dirty="0" smtClean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4347736" y="4370115"/>
                <a:ext cx="1166525" cy="97376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11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en-US" sz="1600" dirty="0" smtClean="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547142" y="4534659"/>
                <a:ext cx="1166525" cy="97376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>
                  <a:lnSpc>
                    <a:spcPct val="11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endParaRPr lang="en-US" sz="1600" dirty="0" smtClean="0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5016480" y="4302915"/>
              <a:ext cx="12121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Internal L2 </a:t>
              </a:r>
            </a:p>
            <a:p>
              <a:pPr algn="ctr"/>
              <a:r>
                <a:rPr lang="en-US" sz="1600" dirty="0" smtClean="0"/>
                <a:t>Network</a:t>
              </a:r>
              <a:endParaRPr lang="en-US" sz="16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605117" y="3098607"/>
            <a:ext cx="1911927" cy="783771"/>
            <a:chOff x="6605117" y="2784542"/>
            <a:chExt cx="1911927" cy="783771"/>
          </a:xfrm>
        </p:grpSpPr>
        <p:sp>
          <p:nvSpPr>
            <p:cNvPr id="49" name="Rectangle 48"/>
            <p:cNvSpPr/>
            <p:nvPr/>
          </p:nvSpPr>
          <p:spPr>
            <a:xfrm>
              <a:off x="6605117" y="2784542"/>
              <a:ext cx="1900052" cy="7837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lnSpc>
                  <a:spcPct val="11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en-US" sz="1600" dirty="0" smtClean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616992" y="2832338"/>
              <a:ext cx="190005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BW Controller</a:t>
              </a:r>
              <a:endParaRPr lang="en-US" sz="2000" dirty="0"/>
            </a:p>
          </p:txBody>
        </p:sp>
      </p:grpSp>
      <p:sp>
        <p:nvSpPr>
          <p:cNvPr id="51" name="Down Arrow 50"/>
          <p:cNvSpPr/>
          <p:nvPr/>
        </p:nvSpPr>
        <p:spPr>
          <a:xfrm rot="10800000">
            <a:off x="7364511" y="2640534"/>
            <a:ext cx="501480" cy="439377"/>
          </a:xfrm>
          <a:prstGeom prst="downArrow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2044334" y="6184465"/>
            <a:ext cx="509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OVS</a:t>
            </a:r>
            <a:endParaRPr lang="en-US" dirty="0"/>
          </a:p>
        </p:txBody>
      </p:sp>
      <p:cxnSp>
        <p:nvCxnSpPr>
          <p:cNvPr id="55" name="Elbow Connector 54"/>
          <p:cNvCxnSpPr>
            <a:stCxn id="49" idx="1"/>
            <a:endCxn id="18" idx="3"/>
          </p:cNvCxnSpPr>
          <p:nvPr/>
        </p:nvCxnSpPr>
        <p:spPr>
          <a:xfrm rot="10800000">
            <a:off x="5460063" y="3487253"/>
            <a:ext cx="1145054" cy="3240"/>
          </a:xfrm>
          <a:prstGeom prst="bentConnector3">
            <a:avLst>
              <a:gd name="adj1" fmla="val 50000"/>
            </a:avLst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042322" y="3098098"/>
            <a:ext cx="1407225" cy="783771"/>
          </a:xfrm>
          <a:prstGeom prst="rect">
            <a:avLst/>
          </a:prstGeom>
          <a:noFill/>
          <a:ln w="12700"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3544119" y="3351114"/>
            <a:ext cx="509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OVS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76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- IP Addressing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76248" y="2334850"/>
            <a:ext cx="1900052" cy="397201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845880" y="1553593"/>
            <a:ext cx="313128" cy="783771"/>
          </a:xfrm>
          <a:prstGeom prst="rect">
            <a:avLst/>
          </a:prstGeom>
          <a:solidFill>
            <a:srgbClr val="00679B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721203" y="1549686"/>
            <a:ext cx="313128" cy="783771"/>
          </a:xfrm>
          <a:prstGeom prst="rect">
            <a:avLst/>
          </a:prstGeom>
          <a:solidFill>
            <a:srgbClr val="C56011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5196715" y="2965927"/>
            <a:ext cx="1900052" cy="397201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5466347" y="2184670"/>
            <a:ext cx="313128" cy="783771"/>
          </a:xfrm>
          <a:prstGeom prst="rect">
            <a:avLst/>
          </a:prstGeom>
          <a:solidFill>
            <a:srgbClr val="00679B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6341670" y="2180763"/>
            <a:ext cx="313128" cy="783771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587549" y="3995614"/>
            <a:ext cx="5511064" cy="2411611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62597" y="4320236"/>
            <a:ext cx="313128" cy="783771"/>
          </a:xfrm>
          <a:prstGeom prst="rect">
            <a:avLst/>
          </a:prstGeom>
          <a:solidFill>
            <a:srgbClr val="00679B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628153" y="4316327"/>
            <a:ext cx="313128" cy="783771"/>
          </a:xfrm>
          <a:prstGeom prst="rect">
            <a:avLst/>
          </a:prstGeom>
          <a:solidFill>
            <a:srgbClr val="C56011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3761152" y="5105400"/>
            <a:ext cx="1182079" cy="397201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Public IP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00967" y="6097083"/>
            <a:ext cx="132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Network Node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194167" y="2389557"/>
            <a:ext cx="56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OVS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863473" y="3010865"/>
            <a:ext cx="56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OVS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057776" y="1729157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NS:xxx-xxx-xxxx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IP:192.168.0.10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727090" y="2350465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NS:xxx-xxx-xxxx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IP:192.168.0.11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4896341" y="4515339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NS:xxx-xxx-xxxx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IP:192.168.0.1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450121" y="4511432"/>
            <a:ext cx="1390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NS:yyy-yyyy-yyyy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IP:192.168.0.1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192948" y="2336788"/>
            <a:ext cx="1313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NS:yyy-yyy-yyyy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IP:192.168.0.11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03734" y="1717419"/>
            <a:ext cx="1313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NS:yyy-yyy-yyyy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IP:192.168.0.10</a:t>
            </a:r>
            <a:endParaRPr lang="en-US" sz="1200" dirty="0"/>
          </a:p>
        </p:txBody>
      </p:sp>
      <p:sp>
        <p:nvSpPr>
          <p:cNvPr id="24" name="Left-Right Arrow 23"/>
          <p:cNvSpPr/>
          <p:nvPr/>
        </p:nvSpPr>
        <p:spPr>
          <a:xfrm rot="1290278">
            <a:off x="3529294" y="2730215"/>
            <a:ext cx="1649578" cy="322385"/>
          </a:xfrm>
          <a:prstGeom prst="leftRightArrow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200" dirty="0" smtClean="0"/>
              <a:t>GRE</a:t>
            </a:r>
          </a:p>
        </p:txBody>
      </p:sp>
      <p:sp>
        <p:nvSpPr>
          <p:cNvPr id="25" name="Left-Right Arrow 24"/>
          <p:cNvSpPr/>
          <p:nvPr/>
        </p:nvSpPr>
        <p:spPr>
          <a:xfrm rot="3590490">
            <a:off x="2428631" y="3190635"/>
            <a:ext cx="1318846" cy="322385"/>
          </a:xfrm>
          <a:prstGeom prst="leftRightArrow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200" dirty="0" smtClean="0"/>
              <a:t>GRE</a:t>
            </a:r>
            <a:endParaRPr lang="en-US" sz="1400" dirty="0" smtClean="0"/>
          </a:p>
        </p:txBody>
      </p:sp>
      <p:sp>
        <p:nvSpPr>
          <p:cNvPr id="26" name="Left-Right Arrow 25"/>
          <p:cNvSpPr/>
          <p:nvPr/>
        </p:nvSpPr>
        <p:spPr>
          <a:xfrm rot="18646351">
            <a:off x="4816368" y="3518645"/>
            <a:ext cx="793718" cy="322385"/>
          </a:xfrm>
          <a:prstGeom prst="leftRightArrow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200" dirty="0" smtClean="0"/>
              <a:t>GRE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50352" y="5476904"/>
            <a:ext cx="34666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NAT</a:t>
            </a:r>
          </a:p>
          <a:p>
            <a:r>
              <a:rPr lang="en-US" sz="1200" dirty="0" smtClean="0"/>
              <a:t>203.199.199.10-&gt;</a:t>
            </a:r>
            <a:r>
              <a:rPr lang="en-US" sz="1200" dirty="0" err="1" smtClean="0"/>
              <a:t>NS:xxx-xxx-xxxx</a:t>
            </a:r>
            <a:r>
              <a:rPr lang="en-US" sz="1200" dirty="0" smtClean="0"/>
              <a:t>/192.168.0.10</a:t>
            </a:r>
          </a:p>
          <a:p>
            <a:r>
              <a:rPr lang="en-US" sz="1200" dirty="0"/>
              <a:t>203.199.199.11-&gt;</a:t>
            </a:r>
            <a:r>
              <a:rPr lang="en-US" sz="1200" dirty="0" err="1"/>
              <a:t>NS:yyy-yyy-yyyy</a:t>
            </a:r>
            <a:r>
              <a:rPr lang="en-US" sz="1200" dirty="0"/>
              <a:t>/192.168.0.10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67036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– API Flow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223150" y="1830559"/>
            <a:ext cx="2885704" cy="3479470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764467" y="2626205"/>
            <a:ext cx="1803070" cy="646215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Quantum Controller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23150" y="5963159"/>
            <a:ext cx="2885703" cy="646215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err="1" smtClean="0">
                <a:solidFill>
                  <a:srgbClr val="000000"/>
                </a:solidFill>
              </a:rPr>
              <a:t>OpenvSwitch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64466" y="3281046"/>
            <a:ext cx="1803070" cy="646215"/>
          </a:xfrm>
          <a:prstGeom prst="roundRect">
            <a:avLst/>
          </a:prstGeom>
          <a:noFill/>
          <a:ln w="12700"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Plugin</a:t>
            </a:r>
          </a:p>
        </p:txBody>
      </p:sp>
      <p:sp>
        <p:nvSpPr>
          <p:cNvPr id="7" name="Can 6"/>
          <p:cNvSpPr/>
          <p:nvPr/>
        </p:nvSpPr>
        <p:spPr>
          <a:xfrm>
            <a:off x="1508157" y="4348128"/>
            <a:ext cx="866899" cy="755565"/>
          </a:xfrm>
          <a:prstGeom prst="can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DB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11290" y="1830559"/>
            <a:ext cx="2885704" cy="3479470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5752610" y="4348128"/>
            <a:ext cx="1803070" cy="646215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Hypervisor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40735" y="3693006"/>
            <a:ext cx="1803070" cy="646215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err="1" smtClean="0">
                <a:solidFill>
                  <a:srgbClr val="000000"/>
                </a:solidFill>
              </a:rPr>
              <a:t>OpenvSwitch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52607" y="2440160"/>
            <a:ext cx="1803070" cy="646215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Nova-Compute</a:t>
            </a:r>
          </a:p>
        </p:txBody>
      </p:sp>
      <p:cxnSp>
        <p:nvCxnSpPr>
          <p:cNvPr id="13" name="Elbow Connector 12"/>
          <p:cNvCxnSpPr>
            <a:stCxn id="11" idx="0"/>
            <a:endCxn id="4" idx="0"/>
          </p:cNvCxnSpPr>
          <p:nvPr/>
        </p:nvCxnSpPr>
        <p:spPr>
          <a:xfrm rot="16200000" flipH="1" flipV="1">
            <a:off x="4567049" y="539112"/>
            <a:ext cx="186045" cy="3988140"/>
          </a:xfrm>
          <a:prstGeom prst="bentConnector3">
            <a:avLst>
              <a:gd name="adj1" fmla="val -461175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53728" y="1903383"/>
            <a:ext cx="107609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Quantum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3782" y="1468064"/>
            <a:ext cx="102105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Quantum API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93520" y="1904175"/>
            <a:ext cx="67022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Nova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941626" y="3930510"/>
            <a:ext cx="1" cy="4176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2"/>
            <a:endCxn id="5" idx="0"/>
          </p:cNvCxnSpPr>
          <p:nvPr/>
        </p:nvCxnSpPr>
        <p:spPr>
          <a:xfrm>
            <a:off x="2666001" y="3927261"/>
            <a:ext cx="1" cy="20358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251868" y="5963159"/>
            <a:ext cx="2885703" cy="646215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Network Services (DHCP, L3, NAT, FW, LB)</a:t>
            </a:r>
          </a:p>
        </p:txBody>
      </p:sp>
      <p:cxnSp>
        <p:nvCxnSpPr>
          <p:cNvPr id="31" name="Straight Arrow Connector 30"/>
          <p:cNvCxnSpPr>
            <a:stCxn id="5" idx="3"/>
            <a:endCxn id="29" idx="1"/>
          </p:cNvCxnSpPr>
          <p:nvPr/>
        </p:nvCxnSpPr>
        <p:spPr>
          <a:xfrm>
            <a:off x="4108853" y="6286267"/>
            <a:ext cx="1143015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endCxn id="10" idx="1"/>
          </p:cNvCxnSpPr>
          <p:nvPr/>
        </p:nvCxnSpPr>
        <p:spPr>
          <a:xfrm rot="5400000" flipH="1" flipV="1">
            <a:off x="4056916" y="4583644"/>
            <a:ext cx="2251348" cy="1116289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5995562" y="2924821"/>
            <a:ext cx="1317160" cy="32310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err="1" smtClean="0">
                <a:solidFill>
                  <a:srgbClr val="000000"/>
                </a:solidFill>
              </a:rPr>
              <a:t>libvirtOVS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cxnSp>
        <p:nvCxnSpPr>
          <p:cNvPr id="42" name="Straight Arrow Connector 41"/>
          <p:cNvCxnSpPr>
            <a:stCxn id="41" idx="2"/>
            <a:endCxn id="10" idx="0"/>
          </p:cNvCxnSpPr>
          <p:nvPr/>
        </p:nvCxnSpPr>
        <p:spPr>
          <a:xfrm flipH="1">
            <a:off x="6642270" y="3247928"/>
            <a:ext cx="11872" cy="4450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09100" y="5753439"/>
            <a:ext cx="3082881" cy="0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09100" y="5476440"/>
            <a:ext cx="44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OVS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54806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Implementation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223150" y="1830559"/>
            <a:ext cx="2885704" cy="3479470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764467" y="2626205"/>
            <a:ext cx="1803070" cy="646215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Quantum Controller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23150" y="5963159"/>
            <a:ext cx="2885703" cy="646215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err="1" smtClean="0">
                <a:solidFill>
                  <a:srgbClr val="000000"/>
                </a:solidFill>
              </a:rPr>
              <a:t>OpenFlow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Contoller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64466" y="3281046"/>
            <a:ext cx="1803070" cy="646215"/>
          </a:xfrm>
          <a:prstGeom prst="roundRect">
            <a:avLst/>
          </a:prstGeom>
          <a:noFill/>
          <a:ln w="12700"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Plugin</a:t>
            </a:r>
          </a:p>
        </p:txBody>
      </p:sp>
      <p:sp>
        <p:nvSpPr>
          <p:cNvPr id="7" name="Can 6"/>
          <p:cNvSpPr/>
          <p:nvPr/>
        </p:nvSpPr>
        <p:spPr>
          <a:xfrm>
            <a:off x="1508157" y="4348128"/>
            <a:ext cx="866899" cy="755565"/>
          </a:xfrm>
          <a:prstGeom prst="can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DB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11290" y="1830559"/>
            <a:ext cx="2885704" cy="3479470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5752610" y="4348128"/>
            <a:ext cx="1803070" cy="646215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Hypervisor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40735" y="3693006"/>
            <a:ext cx="1803070" cy="646215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err="1" smtClean="0">
                <a:solidFill>
                  <a:srgbClr val="000000"/>
                </a:solidFill>
              </a:rPr>
              <a:t>OpenvSwitch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52607" y="2440160"/>
            <a:ext cx="1803070" cy="646215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Nova-Compute</a:t>
            </a:r>
          </a:p>
        </p:txBody>
      </p:sp>
      <p:cxnSp>
        <p:nvCxnSpPr>
          <p:cNvPr id="13" name="Elbow Connector 12"/>
          <p:cNvCxnSpPr>
            <a:stCxn id="11" idx="0"/>
            <a:endCxn id="4" idx="0"/>
          </p:cNvCxnSpPr>
          <p:nvPr/>
        </p:nvCxnSpPr>
        <p:spPr>
          <a:xfrm rot="16200000" flipH="1" flipV="1">
            <a:off x="4567049" y="539112"/>
            <a:ext cx="186045" cy="3988140"/>
          </a:xfrm>
          <a:prstGeom prst="bentConnector3">
            <a:avLst>
              <a:gd name="adj1" fmla="val -461175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53728" y="1903383"/>
            <a:ext cx="107609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Quantum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3782" y="1468064"/>
            <a:ext cx="102105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Quantum API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93520" y="1904175"/>
            <a:ext cx="67022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Nova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941626" y="3930510"/>
            <a:ext cx="1" cy="4176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2"/>
            <a:endCxn id="5" idx="0"/>
          </p:cNvCxnSpPr>
          <p:nvPr/>
        </p:nvCxnSpPr>
        <p:spPr>
          <a:xfrm>
            <a:off x="2666001" y="3927261"/>
            <a:ext cx="1" cy="20358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251868" y="5963159"/>
            <a:ext cx="2885703" cy="646215"/>
          </a:xfrm>
          <a:prstGeom prst="round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err="1" smtClean="0">
                <a:solidFill>
                  <a:srgbClr val="000000"/>
                </a:solidFill>
              </a:rPr>
              <a:t>OpenFlow</a:t>
            </a:r>
            <a:r>
              <a:rPr lang="en-US" sz="1600" dirty="0" smtClean="0">
                <a:solidFill>
                  <a:srgbClr val="000000"/>
                </a:solidFill>
              </a:rPr>
              <a:t>-</a:t>
            </a:r>
            <a:r>
              <a:rPr lang="en-US" sz="1600" dirty="0" smtClean="0">
                <a:solidFill>
                  <a:srgbClr val="000000"/>
                </a:solidFill>
              </a:rPr>
              <a:t>enabled </a:t>
            </a:r>
            <a:r>
              <a:rPr lang="en-US" sz="1600" dirty="0" smtClean="0">
                <a:solidFill>
                  <a:srgbClr val="000000"/>
                </a:solidFill>
              </a:rPr>
              <a:t>Network Device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stCxn id="5" idx="3"/>
            <a:endCxn id="29" idx="1"/>
          </p:cNvCxnSpPr>
          <p:nvPr/>
        </p:nvCxnSpPr>
        <p:spPr>
          <a:xfrm>
            <a:off x="4108853" y="6286267"/>
            <a:ext cx="1143015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endCxn id="10" idx="1"/>
          </p:cNvCxnSpPr>
          <p:nvPr/>
        </p:nvCxnSpPr>
        <p:spPr>
          <a:xfrm rot="5400000" flipH="1" flipV="1">
            <a:off x="4056916" y="4583644"/>
            <a:ext cx="2251348" cy="1116289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5995562" y="2924821"/>
            <a:ext cx="1317160" cy="32310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600" dirty="0" err="1" smtClean="0">
                <a:solidFill>
                  <a:srgbClr val="000000"/>
                </a:solidFill>
              </a:rPr>
              <a:t>libvirtOVS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cxnSp>
        <p:nvCxnSpPr>
          <p:cNvPr id="42" name="Straight Arrow Connector 41"/>
          <p:cNvCxnSpPr>
            <a:stCxn id="41" idx="2"/>
            <a:endCxn id="10" idx="0"/>
          </p:cNvCxnSpPr>
          <p:nvPr/>
        </p:nvCxnSpPr>
        <p:spPr>
          <a:xfrm flipH="1">
            <a:off x="6642270" y="3247928"/>
            <a:ext cx="11872" cy="4450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09100" y="5753439"/>
            <a:ext cx="3082881" cy="0"/>
          </a:xfrm>
          <a:prstGeom prst="line">
            <a:avLst/>
          </a:prstGeom>
          <a:ln w="444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7391" y="5465528"/>
            <a:ext cx="2162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OpenFlow</a:t>
            </a:r>
            <a:r>
              <a:rPr lang="en-US" sz="1200" dirty="0" smtClean="0"/>
              <a:t> Controller API (REST)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86191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46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SDN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95407" y="5155208"/>
            <a:ext cx="2116815" cy="10164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95407" y="3474780"/>
            <a:ext cx="2116815" cy="10164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Centralized Intelligence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95407" y="1763994"/>
            <a:ext cx="2116815" cy="10164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Programmability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94943" y="1763994"/>
            <a:ext cx="2116815" cy="101644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Layer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194943" y="3474780"/>
            <a:ext cx="2116815" cy="101644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Layer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194943" y="5155208"/>
            <a:ext cx="2116815" cy="101644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Infrastructure Layer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3168806" y="1667589"/>
            <a:ext cx="2860908" cy="1205793"/>
          </a:xfrm>
          <a:prstGeom prst="rightArrow">
            <a:avLst>
              <a:gd name="adj1" fmla="val 66515"/>
              <a:gd name="adj2" fmla="val 303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Enable innovation / differentiation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Accelerate new features and services introduction</a:t>
            </a:r>
            <a:endParaRPr lang="en-US" sz="1400" dirty="0"/>
          </a:p>
        </p:txBody>
      </p:sp>
      <p:sp>
        <p:nvSpPr>
          <p:cNvPr id="11" name="Right Arrow 10"/>
          <p:cNvSpPr/>
          <p:nvPr/>
        </p:nvSpPr>
        <p:spPr>
          <a:xfrm>
            <a:off x="3168806" y="3383434"/>
            <a:ext cx="2860908" cy="1205793"/>
          </a:xfrm>
          <a:prstGeom prst="rightArrow">
            <a:avLst>
              <a:gd name="adj1" fmla="val 66515"/>
              <a:gd name="adj2" fmla="val 303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Simplify Provisioning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Optimize performance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Granular policy management</a:t>
            </a:r>
            <a:endParaRPr lang="en-US" sz="1400" dirty="0"/>
          </a:p>
        </p:txBody>
      </p:sp>
      <p:sp>
        <p:nvSpPr>
          <p:cNvPr id="12" name="Right Arrow 11"/>
          <p:cNvSpPr/>
          <p:nvPr/>
        </p:nvSpPr>
        <p:spPr>
          <a:xfrm>
            <a:off x="3168806" y="5026928"/>
            <a:ext cx="2860908" cy="1205793"/>
          </a:xfrm>
          <a:prstGeom prst="rightArrow">
            <a:avLst>
              <a:gd name="adj1" fmla="val 66515"/>
              <a:gd name="adj2" fmla="val 303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Decouple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HW / SW,  Control Plane and Forwarding, Physical and Logical </a:t>
            </a:r>
            <a:r>
              <a:rPr lang="en-US" sz="1400" dirty="0" err="1" smtClean="0"/>
              <a:t>Config</a:t>
            </a:r>
            <a:endParaRPr lang="en-US" sz="1400" dirty="0"/>
          </a:p>
        </p:txBody>
      </p:sp>
      <p:sp>
        <p:nvSpPr>
          <p:cNvPr id="13" name="Down Arrow 12"/>
          <p:cNvSpPr/>
          <p:nvPr/>
        </p:nvSpPr>
        <p:spPr>
          <a:xfrm>
            <a:off x="6696836" y="2806188"/>
            <a:ext cx="1064822" cy="65576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6684007" y="4491228"/>
            <a:ext cx="1064822" cy="65576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52596" y="6455147"/>
            <a:ext cx="1738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Referenc</a:t>
            </a:r>
            <a:r>
              <a:rPr lang="en-US" sz="1200" dirty="0" smtClean="0"/>
              <a:t>e: ONF, Dan Pitt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7805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OpenStack?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695"/>
            <a:ext cx="5957643" cy="4938392"/>
          </a:xfrm>
        </p:spPr>
        <p:txBody>
          <a:bodyPr/>
          <a:lstStyle/>
          <a:p>
            <a:r>
              <a:rPr lang="en-US" dirty="0" smtClean="0"/>
              <a:t>Open Source Cloud Software…</a:t>
            </a:r>
          </a:p>
          <a:p>
            <a:r>
              <a:rPr lang="en-US" dirty="0" smtClean="0"/>
              <a:t>A collection of “cloud services”</a:t>
            </a:r>
          </a:p>
          <a:p>
            <a:r>
              <a:rPr lang="en-US" dirty="0" smtClean="0"/>
              <a:t>Each service includes: </a:t>
            </a:r>
          </a:p>
          <a:p>
            <a:pPr lvl="1"/>
            <a:r>
              <a:rPr lang="en-US" dirty="0" smtClean="0"/>
              <a:t>A tenant-facing API that exposes logical abstractions for consuming the service. </a:t>
            </a:r>
          </a:p>
          <a:p>
            <a:pPr lvl="1"/>
            <a:r>
              <a:rPr lang="en-US" dirty="0" smtClean="0"/>
              <a:t>One or more backend implementations of that API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8534" y="1908315"/>
            <a:ext cx="2575264" cy="29431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74269" y="6298603"/>
            <a:ext cx="39697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Reference:  Intro to </a:t>
            </a:r>
            <a:r>
              <a:rPr lang="en-US" sz="1200" dirty="0" err="1" smtClean="0"/>
              <a:t>Openstack</a:t>
            </a:r>
            <a:r>
              <a:rPr lang="en-US" sz="1200" dirty="0" smtClean="0"/>
              <a:t> Quantum, by Dan </a:t>
            </a:r>
            <a:r>
              <a:rPr lang="en-US" sz="1200" dirty="0" err="1" smtClean="0"/>
              <a:t>Wendlandt</a:t>
            </a:r>
            <a:endParaRPr lang="en-US" sz="12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4175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Openstack</a:t>
            </a:r>
            <a:r>
              <a:rPr lang="en-US" dirty="0" smtClean="0"/>
              <a:t> Services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14066" y="2189678"/>
            <a:ext cx="2800388" cy="683765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14066" y="3709606"/>
            <a:ext cx="2800388" cy="683765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14066" y="5327218"/>
            <a:ext cx="2800388" cy="683765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030929" y="2246658"/>
            <a:ext cx="2930638" cy="5372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Nova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030929" y="3189944"/>
            <a:ext cx="2930638" cy="6023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Cinder (Block)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030929" y="4621316"/>
            <a:ext cx="2930638" cy="6023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Glance (Images)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679578" y="2515280"/>
            <a:ext cx="1286225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1"/>
          </p:cNvCxnSpPr>
          <p:nvPr/>
        </p:nvCxnSpPr>
        <p:spPr>
          <a:xfrm flipV="1">
            <a:off x="3663297" y="3491126"/>
            <a:ext cx="1367632" cy="519662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9" idx="1"/>
          </p:cNvCxnSpPr>
          <p:nvPr/>
        </p:nvCxnSpPr>
        <p:spPr>
          <a:xfrm>
            <a:off x="3614454" y="4051489"/>
            <a:ext cx="1416475" cy="871009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750573" y="5688996"/>
            <a:ext cx="1198951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5219" y="1465212"/>
            <a:ext cx="33051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/>
              <a:t>*-as-a-Service Capability</a:t>
            </a:r>
            <a:endParaRPr lang="en-US" sz="2200" b="1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5210011" y="1465211"/>
            <a:ext cx="33051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/>
              <a:t>OpenStack Service</a:t>
            </a:r>
            <a:endParaRPr lang="en-US" sz="2200" b="1" u="sng" dirty="0"/>
          </a:p>
        </p:txBody>
      </p:sp>
      <p:sp>
        <p:nvSpPr>
          <p:cNvPr id="16" name="Rounded Rectangle 15"/>
          <p:cNvSpPr/>
          <p:nvPr/>
        </p:nvSpPr>
        <p:spPr>
          <a:xfrm>
            <a:off x="5030929" y="5408619"/>
            <a:ext cx="2930638" cy="6023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Quantum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033124" y="3915854"/>
            <a:ext cx="2930638" cy="6023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Swift (Objects)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5" idx="3"/>
            <a:endCxn id="18" idx="1"/>
          </p:cNvCxnSpPr>
          <p:nvPr/>
        </p:nvCxnSpPr>
        <p:spPr>
          <a:xfrm>
            <a:off x="3614454" y="4051489"/>
            <a:ext cx="1418670" cy="16554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17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#1: Technology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70" y="1469960"/>
            <a:ext cx="6108700" cy="489556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Cloud </a:t>
            </a:r>
            <a:r>
              <a:rPr lang="en-US" dirty="0" smtClean="0"/>
              <a:t>stresses </a:t>
            </a:r>
            <a:r>
              <a:rPr lang="en-US" dirty="0"/>
              <a:t>networks like never before: </a:t>
            </a:r>
          </a:p>
          <a:p>
            <a:pPr lvl="1"/>
            <a:r>
              <a:rPr lang="en-US" dirty="0"/>
              <a:t>High-density multi-</a:t>
            </a:r>
            <a:r>
              <a:rPr lang="en-US" dirty="0" smtClean="0"/>
              <a:t>tenancy, massive scale</a:t>
            </a:r>
            <a:endParaRPr lang="en-US" dirty="0"/>
          </a:p>
          <a:p>
            <a:pPr lvl="1"/>
            <a:r>
              <a:rPr lang="en-US" dirty="0" smtClean="0"/>
              <a:t>Strict uptime requirements.</a:t>
            </a:r>
          </a:p>
          <a:p>
            <a:pPr lvl="1"/>
            <a:r>
              <a:rPr lang="en-US" dirty="0" smtClean="0"/>
              <a:t>Integrate with legacy hosting environments / remote data centers.</a:t>
            </a:r>
            <a:endParaRPr lang="en-US" dirty="0"/>
          </a:p>
          <a:p>
            <a:pPr lvl="1"/>
            <a:r>
              <a:rPr lang="en-US" dirty="0" smtClean="0"/>
              <a:t>Price pressure to use commodity gear. </a:t>
            </a:r>
            <a:endParaRPr lang="en-US" dirty="0"/>
          </a:p>
          <a:p>
            <a:pPr lvl="1"/>
            <a:r>
              <a:rPr lang="en-US" dirty="0"/>
              <a:t>VM mobility</a:t>
            </a:r>
          </a:p>
          <a:p>
            <a:r>
              <a:rPr lang="en-US" dirty="0" smtClean="0"/>
              <a:t>Nova provides only basic technologies: </a:t>
            </a:r>
          </a:p>
          <a:p>
            <a:pPr lvl="1"/>
            <a:r>
              <a:rPr lang="en-US" dirty="0" smtClean="0"/>
              <a:t>VLANs are only option for </a:t>
            </a:r>
            <a:r>
              <a:rPr lang="en-US" dirty="0" err="1" smtClean="0"/>
              <a:t>multitenancy</a:t>
            </a:r>
            <a:endParaRPr lang="en-US" dirty="0" smtClean="0"/>
          </a:p>
          <a:p>
            <a:pPr lvl="1"/>
            <a:r>
              <a:rPr lang="en-US" dirty="0" smtClean="0"/>
              <a:t>Used simple Linux Bridge (no advanced </a:t>
            </a:r>
            <a:r>
              <a:rPr lang="en-US" dirty="0" err="1" smtClean="0"/>
              <a:t>QoS</a:t>
            </a:r>
            <a:r>
              <a:rPr lang="en-US" dirty="0" smtClean="0"/>
              <a:t>, ACLs, or monitoring)</a:t>
            </a:r>
          </a:p>
          <a:p>
            <a:pPr lvl="1"/>
            <a:r>
              <a:rPr lang="en-US" dirty="0" smtClean="0"/>
              <a:t>“network controller” node is centralized single-point of failure for large networks.  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900" y="1267098"/>
            <a:ext cx="2120900" cy="383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84197" y="4900316"/>
            <a:ext cx="2002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VLANs are Great!</a:t>
            </a:r>
          </a:p>
          <a:p>
            <a:r>
              <a:rPr lang="en-US" dirty="0" smtClean="0"/>
              <a:t>- Stone Age 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91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846" y="274638"/>
            <a:ext cx="7766193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Problem #2: No Tenant Control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04032" y="4563924"/>
            <a:ext cx="3339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“You can have any color as long as its black.“</a:t>
            </a:r>
          </a:p>
          <a:p>
            <a:r>
              <a:rPr lang="en-US" dirty="0" smtClean="0"/>
              <a:t>- Henry Ford about the Model-T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4032" y="1955898"/>
            <a:ext cx="3077171" cy="242327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10668" y="1726722"/>
            <a:ext cx="5355233" cy="489849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Cloud </a:t>
            </a:r>
            <a:r>
              <a:rPr lang="en-US" dirty="0" smtClean="0"/>
              <a:t>tenants want to replicate rich enterprise network topologies: </a:t>
            </a:r>
          </a:p>
          <a:p>
            <a:pPr lvl="1"/>
            <a:r>
              <a:rPr lang="en-US" dirty="0" smtClean="0"/>
              <a:t>Ability to create “multi-tier” networks (e.g., web tier, app tier, </a:t>
            </a:r>
            <a:r>
              <a:rPr lang="en-US" dirty="0" err="1" smtClean="0"/>
              <a:t>db</a:t>
            </a:r>
            <a:r>
              <a:rPr lang="en-US" dirty="0" smtClean="0"/>
              <a:t> tier) </a:t>
            </a:r>
          </a:p>
          <a:p>
            <a:pPr lvl="1"/>
            <a:r>
              <a:rPr lang="en-US" dirty="0" smtClean="0"/>
              <a:t>Control over IP addressing. </a:t>
            </a:r>
          </a:p>
          <a:p>
            <a:pPr lvl="1"/>
            <a:r>
              <a:rPr lang="en-US" dirty="0" smtClean="0"/>
              <a:t>Ability to insert and configure your own services (e.g., firewall, IPS)</a:t>
            </a:r>
          </a:p>
          <a:p>
            <a:pPr lvl="1"/>
            <a:r>
              <a:rPr lang="en-US" dirty="0" smtClean="0"/>
              <a:t>VPN/Bridge to remote physical hosting or customer premises. </a:t>
            </a:r>
            <a:endParaRPr lang="en-US" dirty="0"/>
          </a:p>
          <a:p>
            <a:r>
              <a:rPr lang="en-US" dirty="0" smtClean="0"/>
              <a:t>Nova provides no tenant control: </a:t>
            </a:r>
          </a:p>
          <a:p>
            <a:pPr lvl="1"/>
            <a:r>
              <a:rPr lang="en-US" dirty="0" smtClean="0"/>
              <a:t>No way to control topology.</a:t>
            </a:r>
          </a:p>
          <a:p>
            <a:pPr lvl="1"/>
            <a:r>
              <a:rPr lang="en-US" dirty="0" smtClean="0"/>
              <a:t>Cloud assigns IP prefixes + addresses. </a:t>
            </a:r>
          </a:p>
          <a:p>
            <a:pPr lvl="1"/>
            <a:r>
              <a:rPr lang="en-US" dirty="0"/>
              <a:t>No generic service insertion.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0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Quantum Basics (by analogy to Nova)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970633"/>
              </p:ext>
            </p:extLst>
          </p:nvPr>
        </p:nvGraphicFramePr>
        <p:xfrm>
          <a:off x="276782" y="1330362"/>
          <a:ext cx="8654238" cy="5316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244"/>
                <a:gridCol w="2816937"/>
                <a:gridCol w="3493057"/>
              </a:tblGrid>
              <a:tr h="3927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Quantum</a:t>
                      </a:r>
                      <a:endParaRPr lang="en-US" dirty="0"/>
                    </a:p>
                  </a:txBody>
                  <a:tcPr/>
                </a:tc>
              </a:tr>
              <a:tr h="490943">
                <a:tc>
                  <a:txBody>
                    <a:bodyPr/>
                    <a:lstStyle/>
                    <a:p>
                      <a:r>
                        <a:rPr lang="en-US" dirty="0" smtClean="0"/>
                        <a:t>*-as-a-service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</a:t>
                      </a:r>
                      <a:endParaRPr lang="en-US" dirty="0"/>
                    </a:p>
                  </a:txBody>
                  <a:tcPr/>
                </a:tc>
              </a:tr>
              <a:tr h="1546611">
                <a:tc>
                  <a:txBody>
                    <a:bodyPr/>
                    <a:lstStyle/>
                    <a:p>
                      <a:r>
                        <a:rPr lang="en-US" dirty="0" smtClean="0"/>
                        <a:t>Major API abstractions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“virtual</a:t>
                      </a:r>
                      <a:r>
                        <a:rPr lang="en-US" u="sng" baseline="0" dirty="0" smtClean="0"/>
                        <a:t> servers”</a:t>
                      </a:r>
                      <a:r>
                        <a:rPr lang="en-US" baseline="0" dirty="0" smtClean="0"/>
                        <a:t>: represents a host with CPU, memory, disk, and NICs.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“virtual networks”</a:t>
                      </a:r>
                      <a:r>
                        <a:rPr lang="en-US" dirty="0" smtClean="0"/>
                        <a:t>: </a:t>
                      </a:r>
                    </a:p>
                    <a:p>
                      <a:r>
                        <a:rPr lang="en-US" baseline="0" dirty="0" smtClean="0"/>
                        <a:t>A basic L2 network segment.</a:t>
                      </a:r>
                    </a:p>
                    <a:p>
                      <a:r>
                        <a:rPr lang="en-US" u="sng" baseline="0" dirty="0" smtClean="0"/>
                        <a:t>“virtual</a:t>
                      </a:r>
                      <a:r>
                        <a:rPr lang="en-US" u="sng" dirty="0" smtClean="0"/>
                        <a:t> ports”</a:t>
                      </a:r>
                      <a:r>
                        <a:rPr lang="en-US" dirty="0" smtClean="0"/>
                        <a:t>: </a:t>
                      </a:r>
                    </a:p>
                    <a:p>
                      <a:r>
                        <a:rPr lang="en-US" dirty="0" smtClean="0"/>
                        <a:t>Attachment</a:t>
                      </a:r>
                      <a:r>
                        <a:rPr lang="en-US" baseline="0" dirty="0" smtClean="0"/>
                        <a:t> point for devices connecting to virtual networks.</a:t>
                      </a:r>
                      <a:endParaRPr lang="en-US" dirty="0"/>
                    </a:p>
                  </a:txBody>
                  <a:tcPr/>
                </a:tc>
              </a:tr>
              <a:tr h="751056">
                <a:tc>
                  <a:txBody>
                    <a:bodyPr/>
                    <a:lstStyle/>
                    <a:p>
                      <a:r>
                        <a:rPr lang="en-US" dirty="0" smtClean="0"/>
                        <a:t>Interactions</a:t>
                      </a:r>
                      <a:r>
                        <a:rPr lang="en-US" baseline="0" dirty="0" smtClean="0"/>
                        <a:t> with other OpenStack services.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servers</a:t>
                      </a:r>
                      <a:r>
                        <a:rPr lang="en-US" baseline="0" dirty="0" smtClean="0"/>
                        <a:t> use “virtual images” from Glance.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ports are linked to </a:t>
                      </a:r>
                      <a:r>
                        <a:rPr lang="en-US" dirty="0" err="1" smtClean="0"/>
                        <a:t>vNICs</a:t>
                      </a:r>
                      <a:r>
                        <a:rPr lang="en-US" dirty="0" smtClean="0"/>
                        <a:t> on</a:t>
                      </a:r>
                      <a:r>
                        <a:rPr lang="en-US" baseline="0" dirty="0" smtClean="0"/>
                        <a:t> “virtual servers”.  </a:t>
                      </a:r>
                      <a:endParaRPr lang="en-US" dirty="0"/>
                    </a:p>
                  </a:txBody>
                  <a:tcPr/>
                </a:tc>
              </a:tr>
              <a:tr h="1025648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Supports different back-end technologies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virt</a:t>
                      </a:r>
                      <a:r>
                        <a:rPr lang="en-US" dirty="0" smtClean="0"/>
                        <a:t>-drivers” for KVM, </a:t>
                      </a:r>
                      <a:r>
                        <a:rPr lang="en-US" dirty="0" err="1" smtClean="0"/>
                        <a:t>XenServer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Hyper-V, </a:t>
                      </a:r>
                      <a:r>
                        <a:rPr lang="en-US" baseline="0" dirty="0" err="1" smtClean="0"/>
                        <a:t>VMWare</a:t>
                      </a:r>
                      <a:r>
                        <a:rPr lang="en-US" baseline="0" dirty="0" smtClean="0"/>
                        <a:t> ESX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“plugins” for Open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vSwitch</a:t>
                      </a:r>
                      <a:r>
                        <a:rPr lang="en-US" dirty="0" smtClean="0"/>
                        <a:t> Cisco UCS, Linux Bridge, Nicira NVP, </a:t>
                      </a:r>
                      <a:r>
                        <a:rPr lang="en-US" dirty="0" err="1" smtClean="0"/>
                        <a:t>Ryu</a:t>
                      </a:r>
                      <a:r>
                        <a:rPr lang="en-US" dirty="0" smtClean="0"/>
                        <a:t> Controller. </a:t>
                      </a:r>
                      <a:endParaRPr lang="en-US" dirty="0"/>
                    </a:p>
                  </a:txBody>
                  <a:tcPr/>
                </a:tc>
              </a:tr>
              <a:tr h="1109328">
                <a:tc>
                  <a:txBody>
                    <a:bodyPr/>
                    <a:lstStyle/>
                    <a:p>
                      <a:r>
                        <a:rPr lang="en-US" dirty="0" smtClean="0"/>
                        <a:t>API</a:t>
                      </a:r>
                      <a:r>
                        <a:rPr lang="en-US" baseline="0" dirty="0" smtClean="0"/>
                        <a:t> Extensibility for new or back-end specific features.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keypairs</a:t>
                      </a:r>
                      <a:r>
                        <a:rPr lang="en-US" dirty="0" smtClean="0"/>
                        <a:t>, instance</a:t>
                      </a:r>
                      <a:r>
                        <a:rPr lang="en-US" baseline="0" dirty="0" smtClean="0"/>
                        <a:t> rescue, volumes, etc.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quality-of-service, port</a:t>
                      </a:r>
                      <a:r>
                        <a:rPr lang="en-US" baseline="0" dirty="0" smtClean="0"/>
                        <a:t> statistics, security groups, etc.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58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Old Model: Static Nova Networking</a:t>
            </a:r>
            <a:endParaRPr lang="en-US" dirty="0"/>
          </a:p>
        </p:txBody>
      </p:sp>
      <p:sp>
        <p:nvSpPr>
          <p:cNvPr id="21" name="Cloud 20"/>
          <p:cNvSpPr/>
          <p:nvPr/>
        </p:nvSpPr>
        <p:spPr>
          <a:xfrm>
            <a:off x="3113398" y="2866794"/>
            <a:ext cx="2709945" cy="1006359"/>
          </a:xfrm>
          <a:prstGeom prst="cloud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Public Net</a:t>
            </a:r>
          </a:p>
          <a:p>
            <a:pPr algn="ctr"/>
            <a:r>
              <a:rPr lang="en-US" dirty="0" smtClean="0"/>
              <a:t>88.0.0.0/18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1798" y="4540250"/>
            <a:ext cx="76250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Single network exists (per-project or global). 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VMs automatically get a </a:t>
            </a:r>
            <a:r>
              <a:rPr lang="en-US" sz="2200" dirty="0" err="1" smtClean="0"/>
              <a:t>vNIC</a:t>
            </a:r>
            <a:r>
              <a:rPr lang="en-US" sz="2200" dirty="0" smtClean="0"/>
              <a:t> on that single network on boot. 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Tenants have no control over IP addressing.  </a:t>
            </a:r>
            <a:endParaRPr lang="en-US" sz="22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54681" y="1681323"/>
            <a:ext cx="1860342" cy="1366677"/>
            <a:chOff x="1554681" y="1681323"/>
            <a:chExt cx="1860342" cy="1366677"/>
          </a:xfrm>
        </p:grpSpPr>
        <p:sp>
          <p:nvSpPr>
            <p:cNvPr id="40" name="Bevel 39"/>
            <p:cNvSpPr/>
            <p:nvPr/>
          </p:nvSpPr>
          <p:spPr>
            <a:xfrm>
              <a:off x="1554681" y="1681323"/>
              <a:ext cx="1558717" cy="475540"/>
            </a:xfrm>
            <a:prstGeom prst="bevel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TenantA-VM1</a:t>
              </a:r>
            </a:p>
            <a:p>
              <a:pPr algn="ctr"/>
              <a:r>
                <a:rPr lang="en-US" sz="1600" dirty="0" smtClean="0"/>
                <a:t>88.0.0.2</a:t>
              </a:r>
              <a:endParaRPr lang="en-US" sz="16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98963" y="2156862"/>
              <a:ext cx="304800" cy="1822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503763" y="2388355"/>
              <a:ext cx="911260" cy="6596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415023" y="1681322"/>
            <a:ext cx="1469375" cy="1213370"/>
            <a:chOff x="3415023" y="1681322"/>
            <a:chExt cx="1469375" cy="1213370"/>
          </a:xfrm>
        </p:grpSpPr>
        <p:sp>
          <p:nvSpPr>
            <p:cNvPr id="41" name="Bevel 40"/>
            <p:cNvSpPr/>
            <p:nvPr/>
          </p:nvSpPr>
          <p:spPr>
            <a:xfrm>
              <a:off x="3415023" y="1681322"/>
              <a:ext cx="1469375" cy="475540"/>
            </a:xfrm>
            <a:prstGeom prst="bevel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TenantB-VM1</a:t>
              </a:r>
            </a:p>
            <a:p>
              <a:pPr algn="ctr"/>
              <a:r>
                <a:rPr lang="en-US" sz="1600" dirty="0" smtClean="0"/>
                <a:t>88.0.0.3</a:t>
              </a:r>
              <a:endParaRPr lang="en-US" sz="16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869904" y="2206112"/>
              <a:ext cx="304800" cy="1822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053163" y="2402328"/>
              <a:ext cx="121541" cy="4923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998367" y="1681322"/>
            <a:ext cx="1551557" cy="1213370"/>
            <a:chOff x="4998367" y="1681322"/>
            <a:chExt cx="1551557" cy="1213370"/>
          </a:xfrm>
        </p:grpSpPr>
        <p:sp>
          <p:nvSpPr>
            <p:cNvPr id="43" name="Bevel 42"/>
            <p:cNvSpPr/>
            <p:nvPr/>
          </p:nvSpPr>
          <p:spPr>
            <a:xfrm>
              <a:off x="4998367" y="1681322"/>
              <a:ext cx="1551557" cy="537248"/>
            </a:xfrm>
            <a:prstGeom prst="bevel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TenantA-VM2</a:t>
              </a:r>
            </a:p>
            <a:p>
              <a:pPr algn="ctr"/>
              <a:r>
                <a:rPr lang="en-US" sz="1600" dirty="0" smtClean="0"/>
                <a:t>88.0.0.4</a:t>
              </a:r>
              <a:endParaRPr lang="en-US" sz="16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634882" y="2247983"/>
              <a:ext cx="304800" cy="1822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H="1">
              <a:off x="5324730" y="2430226"/>
              <a:ext cx="409968" cy="4644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734698" y="1713882"/>
            <a:ext cx="2536216" cy="1417705"/>
            <a:chOff x="5604450" y="1681322"/>
            <a:chExt cx="2536216" cy="1417705"/>
          </a:xfrm>
        </p:grpSpPr>
        <p:sp>
          <p:nvSpPr>
            <p:cNvPr id="44" name="Bevel 43"/>
            <p:cNvSpPr/>
            <p:nvPr/>
          </p:nvSpPr>
          <p:spPr>
            <a:xfrm>
              <a:off x="6549924" y="1681322"/>
              <a:ext cx="1590742" cy="487998"/>
            </a:xfrm>
            <a:prstGeom prst="bevel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TenantA-VM3</a:t>
              </a:r>
            </a:p>
            <a:p>
              <a:pPr algn="ctr"/>
              <a:r>
                <a:rPr lang="en-US" sz="1600" dirty="0" smtClean="0"/>
                <a:t>88.0.0.5</a:t>
              </a:r>
              <a:endParaRPr lang="en-US" sz="16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111484" y="2220085"/>
              <a:ext cx="304800" cy="1822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>
              <a:stCxn id="52" idx="1"/>
            </p:cNvCxnSpPr>
            <p:nvPr/>
          </p:nvCxnSpPr>
          <p:spPr>
            <a:xfrm flipH="1">
              <a:off x="5604450" y="2311207"/>
              <a:ext cx="1507034" cy="7878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3325476" y="2999159"/>
            <a:ext cx="179094" cy="17908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15447" y="2840112"/>
            <a:ext cx="179094" cy="17908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235183" y="2820077"/>
            <a:ext cx="179094" cy="17908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645151" y="3042046"/>
            <a:ext cx="179094" cy="17908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13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Model: Dynamic Network Creation + Association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660695" y="1808616"/>
            <a:ext cx="1520203" cy="1057557"/>
            <a:chOff x="1083243" y="2221184"/>
            <a:chExt cx="1520203" cy="1057557"/>
          </a:xfrm>
        </p:grpSpPr>
        <p:cxnSp>
          <p:nvCxnSpPr>
            <p:cNvPr id="30" name="Straight Arrow Connector 29"/>
            <p:cNvCxnSpPr>
              <a:stCxn id="48" idx="2"/>
            </p:cNvCxnSpPr>
            <p:nvPr/>
          </p:nvCxnSpPr>
          <p:spPr>
            <a:xfrm rot="16200000" flipH="1">
              <a:off x="2129644" y="2804940"/>
              <a:ext cx="401291" cy="54631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Bevel 39"/>
            <p:cNvSpPr/>
            <p:nvPr/>
          </p:nvSpPr>
          <p:spPr>
            <a:xfrm>
              <a:off x="1083243" y="2221184"/>
              <a:ext cx="1520203" cy="475540"/>
            </a:xfrm>
            <a:prstGeom prst="bevel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TenantA-VM1</a:t>
              </a:r>
            </a:p>
            <a:p>
              <a:pPr algn="ctr"/>
              <a:r>
                <a:rPr lang="en-US" sz="1600" dirty="0" smtClean="0"/>
                <a:t>10.0.0.2</a:t>
              </a:r>
              <a:endParaRPr lang="en-US" sz="16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904733" y="2695208"/>
              <a:ext cx="304800" cy="1822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218238" y="1730379"/>
            <a:ext cx="1612573" cy="1067314"/>
            <a:chOff x="6174289" y="2139783"/>
            <a:chExt cx="1612573" cy="1067314"/>
          </a:xfrm>
        </p:grpSpPr>
        <p:cxnSp>
          <p:nvCxnSpPr>
            <p:cNvPr id="35" name="Straight Arrow Connector 34"/>
            <p:cNvCxnSpPr/>
            <p:nvPr/>
          </p:nvCxnSpPr>
          <p:spPr>
            <a:xfrm flipH="1" flipV="1">
              <a:off x="6898659" y="2751873"/>
              <a:ext cx="16790" cy="45522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Bevel 43"/>
            <p:cNvSpPr/>
            <p:nvPr/>
          </p:nvSpPr>
          <p:spPr>
            <a:xfrm>
              <a:off x="6174289" y="2139783"/>
              <a:ext cx="1612573" cy="487998"/>
            </a:xfrm>
            <a:prstGeom prst="bevel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TenantA-VM3</a:t>
              </a:r>
            </a:p>
            <a:p>
              <a:pPr algn="ctr"/>
              <a:r>
                <a:rPr lang="en-US" sz="1600" dirty="0" smtClean="0"/>
                <a:t>9.0.0.2</a:t>
              </a:r>
              <a:endParaRPr lang="en-US" sz="16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84692" y="2660751"/>
              <a:ext cx="304800" cy="1822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523887" y="4693856"/>
            <a:ext cx="62789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Tenant can use API to create many networks.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When booting a VM, define which network(s) it should connect to.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Can even plug-in instances from other services (e.g., a load-balancing service). </a:t>
            </a:r>
            <a:endParaRPr lang="en-US" sz="2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3396620" y="1808615"/>
            <a:ext cx="2412355" cy="1185472"/>
            <a:chOff x="3396620" y="1808615"/>
            <a:chExt cx="2412355" cy="1185472"/>
          </a:xfrm>
        </p:grpSpPr>
        <p:grpSp>
          <p:nvGrpSpPr>
            <p:cNvPr id="6" name="Group 5"/>
            <p:cNvGrpSpPr/>
            <p:nvPr/>
          </p:nvGrpSpPr>
          <p:grpSpPr>
            <a:xfrm>
              <a:off x="3396620" y="1808615"/>
              <a:ext cx="2412355" cy="1185472"/>
              <a:chOff x="2819168" y="2221183"/>
              <a:chExt cx="2412355" cy="1185472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rot="5400000" flipH="1" flipV="1">
                <a:off x="3166512" y="2995468"/>
                <a:ext cx="398594" cy="1625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stCxn id="29" idx="2"/>
              </p:cNvCxnSpPr>
              <p:nvPr/>
            </p:nvCxnSpPr>
            <p:spPr>
              <a:xfrm>
                <a:off x="4126077" y="2927807"/>
                <a:ext cx="1105446" cy="4788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Bevel 40"/>
              <p:cNvSpPr/>
              <p:nvPr/>
            </p:nvSpPr>
            <p:spPr>
              <a:xfrm>
                <a:off x="2819168" y="2221183"/>
                <a:ext cx="1764561" cy="475540"/>
              </a:xfrm>
              <a:prstGeom prst="bevel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TenantA-VM2</a:t>
                </a:r>
              </a:p>
              <a:p>
                <a:pPr algn="ctr"/>
                <a:r>
                  <a:rPr lang="en-US" sz="1600" dirty="0" smtClean="0"/>
                  <a:t>10.0.0.3     9.0.0.3</a:t>
                </a:r>
                <a:endParaRPr lang="en-US" sz="1600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270874" y="2744458"/>
                <a:ext cx="304800" cy="18224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4551129" y="2332996"/>
              <a:ext cx="304800" cy="1822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81335" y="3032400"/>
            <a:ext cx="2634915" cy="1900476"/>
            <a:chOff x="381335" y="3032400"/>
            <a:chExt cx="2634915" cy="1900476"/>
          </a:xfrm>
        </p:grpSpPr>
        <p:grpSp>
          <p:nvGrpSpPr>
            <p:cNvPr id="15" name="Group 14"/>
            <p:cNvGrpSpPr/>
            <p:nvPr/>
          </p:nvGrpSpPr>
          <p:grpSpPr>
            <a:xfrm>
              <a:off x="381335" y="3032400"/>
              <a:ext cx="2634915" cy="1900476"/>
              <a:chOff x="381335" y="3032400"/>
              <a:chExt cx="2634915" cy="1900476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381335" y="3032400"/>
                <a:ext cx="2634915" cy="1900476"/>
                <a:chOff x="381335" y="3032400"/>
                <a:chExt cx="2634915" cy="1900476"/>
              </a:xfrm>
            </p:grpSpPr>
            <p:sp>
              <p:nvSpPr>
                <p:cNvPr id="7" name="Rounded Rectangle 6"/>
                <p:cNvSpPr/>
                <p:nvPr/>
              </p:nvSpPr>
              <p:spPr>
                <a:xfrm>
                  <a:off x="527864" y="3032400"/>
                  <a:ext cx="1698529" cy="682625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Load Balancer</a:t>
                  </a:r>
                </a:p>
              </p:txBody>
            </p:sp>
            <p:cxnSp>
              <p:nvCxnSpPr>
                <p:cNvPr id="26" name="Straight Arrow Connector 25"/>
                <p:cNvCxnSpPr>
                  <a:stCxn id="7" idx="3"/>
                </p:cNvCxnSpPr>
                <p:nvPr/>
              </p:nvCxnSpPr>
              <p:spPr>
                <a:xfrm flipV="1">
                  <a:off x="2226393" y="3246710"/>
                  <a:ext cx="789857" cy="12700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Cloud 27"/>
                <p:cNvSpPr/>
                <p:nvPr/>
              </p:nvSpPr>
              <p:spPr>
                <a:xfrm>
                  <a:off x="381335" y="4155144"/>
                  <a:ext cx="2106721" cy="777732"/>
                </a:xfrm>
                <a:prstGeom prst="cloud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bg1"/>
                      </a:solidFill>
                    </a:rPr>
                    <a:t>Public Net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bg1"/>
                      </a:solidFill>
                    </a:rPr>
                    <a:t>88.0.0.0/18</a:t>
                  </a:r>
                </a:p>
              </p:txBody>
            </p:sp>
            <p:cxnSp>
              <p:nvCxnSpPr>
                <p:cNvPr id="33" name="Straight Arrow Connector 32"/>
                <p:cNvCxnSpPr>
                  <a:endCxn id="7" idx="2"/>
                </p:cNvCxnSpPr>
                <p:nvPr/>
              </p:nvCxnSpPr>
              <p:spPr>
                <a:xfrm flipV="1">
                  <a:off x="1377129" y="3715025"/>
                  <a:ext cx="0" cy="44422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Rectangle 35"/>
              <p:cNvSpPr/>
              <p:nvPr/>
            </p:nvSpPr>
            <p:spPr>
              <a:xfrm>
                <a:off x="2227617" y="3282591"/>
                <a:ext cx="304800" cy="18224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224729" y="3711514"/>
                <a:ext cx="304800" cy="18224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1297046" y="4109826"/>
              <a:ext cx="179094" cy="17908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901962" y="2787252"/>
            <a:ext cx="2405750" cy="976613"/>
            <a:chOff x="2901962" y="2787252"/>
            <a:chExt cx="2405750" cy="976613"/>
          </a:xfrm>
        </p:grpSpPr>
        <p:sp>
          <p:nvSpPr>
            <p:cNvPr id="19" name="Cloud 18"/>
            <p:cNvSpPr/>
            <p:nvPr/>
          </p:nvSpPr>
          <p:spPr>
            <a:xfrm>
              <a:off x="2901962" y="2794940"/>
              <a:ext cx="2405750" cy="968925"/>
            </a:xfrm>
            <a:prstGeom prst="cloud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Tenant-A Net1</a:t>
              </a:r>
            </a:p>
            <a:p>
              <a:pPr algn="ctr"/>
              <a:r>
                <a:rPr lang="en-US" dirty="0" smtClean="0"/>
                <a:t>10.0.0.0/24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18525" y="3172545"/>
              <a:ext cx="179094" cy="17908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180898" y="2853318"/>
              <a:ext cx="179094" cy="17908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816015" y="2787252"/>
              <a:ext cx="179094" cy="17908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663379" y="2773272"/>
            <a:ext cx="2512246" cy="1000314"/>
            <a:chOff x="5663379" y="2773272"/>
            <a:chExt cx="2512246" cy="1000314"/>
          </a:xfrm>
        </p:grpSpPr>
        <p:sp>
          <p:nvSpPr>
            <p:cNvPr id="21" name="Cloud 20"/>
            <p:cNvSpPr/>
            <p:nvPr/>
          </p:nvSpPr>
          <p:spPr>
            <a:xfrm>
              <a:off x="5663379" y="2804661"/>
              <a:ext cx="2512246" cy="968925"/>
            </a:xfrm>
            <a:prstGeom prst="cloud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Tenant-A Net2</a:t>
              </a:r>
            </a:p>
            <a:p>
              <a:pPr algn="ctr"/>
              <a:r>
                <a:rPr lang="en-US" dirty="0" smtClean="0"/>
                <a:t>9.0.0.0/24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808975" y="2927031"/>
              <a:ext cx="179094" cy="17908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877993" y="2773272"/>
              <a:ext cx="179094" cy="17908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163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847</Words>
  <Application>Microsoft Macintosh PowerPoint</Application>
  <PresentationFormat>On-screen Show (4:3)</PresentationFormat>
  <Paragraphs>182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SDN in Openstack  -  A real-life implementation</vt:lpstr>
      <vt:lpstr>What is SDN</vt:lpstr>
      <vt:lpstr>What is OpenStack?</vt:lpstr>
      <vt:lpstr>Openstack Services</vt:lpstr>
      <vt:lpstr>Problem #1: Technology Limitations</vt:lpstr>
      <vt:lpstr>Problem #2: No Tenant Control</vt:lpstr>
      <vt:lpstr>Quantum Basics (by analogy to Nova)</vt:lpstr>
      <vt:lpstr>Old Model: Static Nova Networking</vt:lpstr>
      <vt:lpstr>Model: Dynamic Network Creation + Association</vt:lpstr>
      <vt:lpstr>Implementation -  Logical Flow</vt:lpstr>
      <vt:lpstr>Implementation - IP Addressing</vt:lpstr>
      <vt:lpstr>Implementation – API Flow</vt:lpstr>
      <vt:lpstr>Future Implementation</vt:lpstr>
      <vt:lpstr>Demo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SDN in Openstack</dc:title>
  <dc:creator>Leo Wong</dc:creator>
  <cp:lastModifiedBy>Leo Wong</cp:lastModifiedBy>
  <cp:revision>8</cp:revision>
  <dcterms:created xsi:type="dcterms:W3CDTF">2014-08-19T07:06:13Z</dcterms:created>
  <dcterms:modified xsi:type="dcterms:W3CDTF">2014-08-31T15:41:49Z</dcterms:modified>
</cp:coreProperties>
</file>